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87" r:id="rId3"/>
    <p:sldId id="289" r:id="rId4"/>
    <p:sldId id="290" r:id="rId5"/>
    <p:sldId id="291" r:id="rId6"/>
    <p:sldId id="292" r:id="rId7"/>
    <p:sldId id="293" r:id="rId8"/>
    <p:sldId id="525" r:id="rId9"/>
    <p:sldId id="526" r:id="rId10"/>
    <p:sldId id="527" r:id="rId11"/>
    <p:sldId id="524" r:id="rId12"/>
    <p:sldId id="454" r:id="rId13"/>
    <p:sldId id="268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955C1-BB5E-4662-9B79-E6806120D88E}" type="doc">
      <dgm:prSet loTypeId="urn:microsoft.com/office/officeart/2005/8/layout/lProcess1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CO"/>
        </a:p>
      </dgm:t>
    </dgm:pt>
    <dgm:pt modelId="{C27C128E-C52E-4CAE-A2A3-1255B3E217B3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b="0" dirty="0">
              <a:solidFill>
                <a:schemeClr val="tx1"/>
              </a:solidFill>
            </a:rPr>
            <a:t>1. </a:t>
          </a:r>
          <a:r>
            <a:rPr lang="en-US" b="0" dirty="0" err="1">
              <a:solidFill>
                <a:schemeClr val="tx1"/>
              </a:solidFill>
            </a:rPr>
            <a:t>Planeación</a:t>
          </a:r>
          <a:r>
            <a:rPr lang="en-US" b="0" dirty="0">
              <a:solidFill>
                <a:schemeClr val="tx1"/>
              </a:solidFill>
            </a:rPr>
            <a:t> y </a:t>
          </a:r>
          <a:r>
            <a:rPr lang="en-US" b="0" dirty="0" err="1">
              <a:solidFill>
                <a:schemeClr val="tx1"/>
              </a:solidFill>
            </a:rPr>
            <a:t>Articulación</a:t>
          </a:r>
          <a:r>
            <a:rPr lang="en-US" b="0" dirty="0">
              <a:solidFill>
                <a:schemeClr val="tx1"/>
              </a:solidFill>
            </a:rPr>
            <a:t> </a:t>
          </a:r>
          <a:r>
            <a:rPr lang="en-US" b="0" dirty="0" err="1">
              <a:solidFill>
                <a:schemeClr val="tx1"/>
              </a:solidFill>
            </a:rPr>
            <a:t>Interinstitucional</a:t>
          </a:r>
          <a:r>
            <a:rPr lang="en-US" b="0" dirty="0">
              <a:solidFill>
                <a:schemeClr val="tx1"/>
              </a:solidFill>
            </a:rPr>
            <a:t> (</a:t>
          </a:r>
          <a:r>
            <a:rPr lang="en-US" b="0" dirty="0" err="1">
              <a:solidFill>
                <a:schemeClr val="tx1"/>
              </a:solidFill>
            </a:rPr>
            <a:t>Mes</a:t>
          </a:r>
          <a:r>
            <a:rPr lang="en-US" b="0" dirty="0">
              <a:solidFill>
                <a:schemeClr val="tx1"/>
              </a:solidFill>
            </a:rPr>
            <a:t> 1)</a:t>
          </a:r>
          <a:endParaRPr lang="es-CO" b="0" dirty="0">
            <a:solidFill>
              <a:schemeClr val="tx1"/>
            </a:solidFill>
          </a:endParaRPr>
        </a:p>
      </dgm:t>
    </dgm:pt>
    <dgm:pt modelId="{63676FC1-1151-4F19-B566-2D8B9DE026DC}" type="parTrans" cxnId="{A6B3E777-B674-4CCA-A438-A5DFDC5A37F5}">
      <dgm:prSet/>
      <dgm:spPr/>
      <dgm:t>
        <a:bodyPr/>
        <a:lstStyle/>
        <a:p>
          <a:endParaRPr lang="es-CO"/>
        </a:p>
      </dgm:t>
    </dgm:pt>
    <dgm:pt modelId="{95413842-C1E7-4462-A4D4-FA1E6E6791CD}" type="sibTrans" cxnId="{A6B3E777-B674-4CCA-A438-A5DFDC5A37F5}">
      <dgm:prSet/>
      <dgm:spPr/>
      <dgm:t>
        <a:bodyPr/>
        <a:lstStyle/>
        <a:p>
          <a:endParaRPr lang="es-CO"/>
        </a:p>
      </dgm:t>
    </dgm:pt>
    <dgm:pt modelId="{0CFA69A2-EE9E-49A0-868E-B75AE9AB7053}">
      <dgm:prSet phldrT="[Texto]"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Sensibilización</a:t>
          </a:r>
          <a:r>
            <a:rPr lang="en-US" dirty="0"/>
            <a:t> y </a:t>
          </a:r>
          <a:r>
            <a:rPr lang="en-US" dirty="0" err="1"/>
            <a:t>Comunicación</a:t>
          </a:r>
          <a:r>
            <a:rPr lang="en-US" dirty="0"/>
            <a:t> </a:t>
          </a:r>
          <a:r>
            <a:rPr lang="en-US" dirty="0" err="1"/>
            <a:t>Pública</a:t>
          </a:r>
          <a:r>
            <a:rPr lang="en-US" dirty="0"/>
            <a:t> (</a:t>
          </a:r>
          <a:r>
            <a:rPr lang="en-US" dirty="0" err="1"/>
            <a:t>Mes</a:t>
          </a:r>
          <a:r>
            <a:rPr lang="en-US" dirty="0"/>
            <a:t> 1 y 2)</a:t>
          </a:r>
          <a:endParaRPr lang="es-CO" dirty="0"/>
        </a:p>
      </dgm:t>
    </dgm:pt>
    <dgm:pt modelId="{8D3F09E9-A028-45FF-A0F9-22531A223397}" type="parTrans" cxnId="{75783075-E4FA-4303-AE12-F933C104798D}">
      <dgm:prSet/>
      <dgm:spPr/>
      <dgm:t>
        <a:bodyPr/>
        <a:lstStyle/>
        <a:p>
          <a:endParaRPr lang="es-CO"/>
        </a:p>
      </dgm:t>
    </dgm:pt>
    <dgm:pt modelId="{A6F4FD14-AD0D-4889-B610-D6BFEE0CBE33}" type="sibTrans" cxnId="{75783075-E4FA-4303-AE12-F933C104798D}">
      <dgm:prSet/>
      <dgm:spPr/>
      <dgm:t>
        <a:bodyPr/>
        <a:lstStyle/>
        <a:p>
          <a:endParaRPr lang="es-CO"/>
        </a:p>
      </dgm:t>
    </dgm:pt>
    <dgm:pt modelId="{92E44AE7-9CAC-4A5D-AD9A-D08DF33341B8}">
      <dgm:prSet phldrT="[Texto]"/>
      <dgm:spPr/>
      <dgm:t>
        <a:bodyPr/>
        <a:lstStyle/>
        <a:p>
          <a:r>
            <a:rPr lang="en-US" b="0" dirty="0"/>
            <a:t>3. </a:t>
          </a:r>
          <a:r>
            <a:rPr lang="en-US" b="0" dirty="0" err="1"/>
            <a:t>Formulación</a:t>
          </a:r>
          <a:r>
            <a:rPr lang="en-US" b="0" dirty="0"/>
            <a:t> </a:t>
          </a:r>
          <a:r>
            <a:rPr lang="en-US" b="0" dirty="0" err="1"/>
            <a:t>Colaborativa</a:t>
          </a:r>
          <a:r>
            <a:rPr lang="en-US" b="0" dirty="0"/>
            <a:t> de </a:t>
          </a:r>
          <a:r>
            <a:rPr lang="en-US" b="0" dirty="0" err="1"/>
            <a:t>Propuestas</a:t>
          </a:r>
          <a:r>
            <a:rPr lang="en-US" b="0" dirty="0"/>
            <a:t> (</a:t>
          </a:r>
          <a:r>
            <a:rPr lang="en-US" b="0" dirty="0" err="1"/>
            <a:t>Mes</a:t>
          </a:r>
          <a:r>
            <a:rPr lang="en-US" b="0" dirty="0"/>
            <a:t> 3)</a:t>
          </a:r>
          <a:endParaRPr lang="es-CO" b="0" dirty="0"/>
        </a:p>
      </dgm:t>
    </dgm:pt>
    <dgm:pt modelId="{493272AC-4BC3-4D36-8178-E4DE11BE3355}" type="parTrans" cxnId="{097F390C-0621-4926-9661-39456E718E55}">
      <dgm:prSet/>
      <dgm:spPr/>
      <dgm:t>
        <a:bodyPr/>
        <a:lstStyle/>
        <a:p>
          <a:endParaRPr lang="es-CO"/>
        </a:p>
      </dgm:t>
    </dgm:pt>
    <dgm:pt modelId="{11AE9AC1-6CA8-43A1-83C0-F3625B29EA33}" type="sibTrans" cxnId="{097F390C-0621-4926-9661-39456E718E55}">
      <dgm:prSet/>
      <dgm:spPr/>
      <dgm:t>
        <a:bodyPr/>
        <a:lstStyle/>
        <a:p>
          <a:endParaRPr lang="es-CO"/>
        </a:p>
      </dgm:t>
    </dgm:pt>
    <dgm:pt modelId="{254A9023-BA19-4B32-91E5-5CC88296B009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4. </a:t>
          </a:r>
          <a:r>
            <a:rPr lang="en-US" dirty="0" err="1">
              <a:solidFill>
                <a:schemeClr val="tx1"/>
              </a:solidFill>
            </a:rPr>
            <a:t>Validación</a:t>
          </a:r>
          <a:r>
            <a:rPr lang="en-US" dirty="0">
              <a:solidFill>
                <a:schemeClr val="tx1"/>
              </a:solidFill>
            </a:rPr>
            <a:t> y </a:t>
          </a:r>
          <a:r>
            <a:rPr lang="en-US" dirty="0" err="1">
              <a:solidFill>
                <a:schemeClr val="tx1"/>
              </a:solidFill>
            </a:rPr>
            <a:t>Formalización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Mes</a:t>
          </a:r>
          <a:r>
            <a:rPr lang="en-US" dirty="0">
              <a:solidFill>
                <a:schemeClr val="tx1"/>
              </a:solidFill>
            </a:rPr>
            <a:t> 4)</a:t>
          </a:r>
          <a:endParaRPr lang="es-CO" dirty="0">
            <a:solidFill>
              <a:schemeClr val="tx1"/>
            </a:solidFill>
          </a:endParaRPr>
        </a:p>
      </dgm:t>
    </dgm:pt>
    <dgm:pt modelId="{C9533AE3-D588-44D5-A25C-FCED7FDB6B8F}" type="parTrans" cxnId="{BEA7E0C4-B08C-41C3-87EA-FFCCCBC3521A}">
      <dgm:prSet/>
      <dgm:spPr/>
      <dgm:t>
        <a:bodyPr/>
        <a:lstStyle/>
        <a:p>
          <a:endParaRPr lang="es-CO"/>
        </a:p>
      </dgm:t>
    </dgm:pt>
    <dgm:pt modelId="{60A5B54C-3311-4DBE-A891-6CBB50B8A9A7}" type="sibTrans" cxnId="{BEA7E0C4-B08C-41C3-87EA-FFCCCBC3521A}">
      <dgm:prSet/>
      <dgm:spPr/>
      <dgm:t>
        <a:bodyPr/>
        <a:lstStyle/>
        <a:p>
          <a:endParaRPr lang="es-CO"/>
        </a:p>
      </dgm:t>
    </dgm:pt>
    <dgm:pt modelId="{07601C01-7597-4669-82CC-C91CBE4FB018}" type="pres">
      <dgm:prSet presAssocID="{CB9955C1-BB5E-4662-9B79-E6806120D8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1CF7C53-EB6E-435A-AC0F-E26066111BBC}" type="pres">
      <dgm:prSet presAssocID="{C27C128E-C52E-4CAE-A2A3-1255B3E217B3}" presName="vertFlow" presStyleCnt="0"/>
      <dgm:spPr/>
    </dgm:pt>
    <dgm:pt modelId="{2884C2F6-7E34-49B1-8D8B-11F988E2FB1F}" type="pres">
      <dgm:prSet presAssocID="{C27C128E-C52E-4CAE-A2A3-1255B3E217B3}" presName="header" presStyleLbl="node1" presStyleIdx="0" presStyleCnt="2" custLinFactNeighborX="-2059" custLinFactNeighborY="-91688"/>
      <dgm:spPr/>
      <dgm:t>
        <a:bodyPr/>
        <a:lstStyle/>
        <a:p>
          <a:endParaRPr lang="es-ES"/>
        </a:p>
      </dgm:t>
    </dgm:pt>
    <dgm:pt modelId="{30ACEBE4-8CE0-454E-9A38-4B44DCB933C0}" type="pres">
      <dgm:prSet presAssocID="{8D3F09E9-A028-45FF-A0F9-22531A223397}" presName="parTrans" presStyleLbl="sibTrans2D1" presStyleIdx="0" presStyleCnt="2" custScaleX="119833" custScaleY="338391"/>
      <dgm:spPr/>
      <dgm:t>
        <a:bodyPr/>
        <a:lstStyle/>
        <a:p>
          <a:endParaRPr lang="es-ES"/>
        </a:p>
      </dgm:t>
    </dgm:pt>
    <dgm:pt modelId="{C51CD098-3385-4E6F-B292-A13E174E6540}" type="pres">
      <dgm:prSet presAssocID="{0CFA69A2-EE9E-49A0-868E-B75AE9AB7053}" presName="child" presStyleLbl="alignAccFollowNode1" presStyleIdx="0" presStyleCnt="2" custLinFactX="13544" custLinFactY="-123923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07DAC4-7EB2-4097-B618-93E3A5A4B678}" type="pres">
      <dgm:prSet presAssocID="{A6F4FD14-AD0D-4889-B610-D6BFEE0CBE33}" presName="sibTrans" presStyleLbl="sibTrans2D1" presStyleIdx="1" presStyleCnt="2" custAng="21579394" custScaleY="352676"/>
      <dgm:spPr/>
      <dgm:t>
        <a:bodyPr/>
        <a:lstStyle/>
        <a:p>
          <a:endParaRPr lang="es-ES"/>
        </a:p>
      </dgm:t>
    </dgm:pt>
    <dgm:pt modelId="{373A524F-7B94-4C7D-AD8E-28C46F7CAABE}" type="pres">
      <dgm:prSet presAssocID="{92E44AE7-9CAC-4A5D-AD9A-D08DF33341B8}" presName="child" presStyleLbl="alignAccFollowNode1" presStyleIdx="1" presStyleCnt="2" custLinFactX="14182" custLinFactY="-53781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666CB0-3086-415C-855A-4E3BFE17F183}" type="pres">
      <dgm:prSet presAssocID="{C27C128E-C52E-4CAE-A2A3-1255B3E217B3}" presName="hSp" presStyleCnt="0"/>
      <dgm:spPr/>
    </dgm:pt>
    <dgm:pt modelId="{4FA2DE95-F241-4C5A-A19A-7D21CB296740}" type="pres">
      <dgm:prSet presAssocID="{254A9023-BA19-4B32-91E5-5CC88296B009}" presName="vertFlow" presStyleCnt="0"/>
      <dgm:spPr/>
    </dgm:pt>
    <dgm:pt modelId="{BDA75520-5C28-4BB2-AF22-1DBC3B1AD827}" type="pres">
      <dgm:prSet presAssocID="{254A9023-BA19-4B32-91E5-5CC88296B009}" presName="header" presStyleLbl="node1" presStyleIdx="1" presStyleCnt="2" custLinFactY="200000" custLinFactNeighborX="877" custLinFactNeighborY="202936"/>
      <dgm:spPr/>
      <dgm:t>
        <a:bodyPr/>
        <a:lstStyle/>
        <a:p>
          <a:endParaRPr lang="es-ES"/>
        </a:p>
      </dgm:t>
    </dgm:pt>
  </dgm:ptLst>
  <dgm:cxnLst>
    <dgm:cxn modelId="{30FA582E-3005-42C4-A892-319DF45E8930}" type="presOf" srcId="{92E44AE7-9CAC-4A5D-AD9A-D08DF33341B8}" destId="{373A524F-7B94-4C7D-AD8E-28C46F7CAABE}" srcOrd="0" destOrd="0" presId="urn:microsoft.com/office/officeart/2005/8/layout/lProcess1"/>
    <dgm:cxn modelId="{06393537-A1FE-4563-B705-91FB52017589}" type="presOf" srcId="{CB9955C1-BB5E-4662-9B79-E6806120D88E}" destId="{07601C01-7597-4669-82CC-C91CBE4FB018}" srcOrd="0" destOrd="0" presId="urn:microsoft.com/office/officeart/2005/8/layout/lProcess1"/>
    <dgm:cxn modelId="{983334B5-1D78-4C9F-88BB-80BA3ADF5CD6}" type="presOf" srcId="{C27C128E-C52E-4CAE-A2A3-1255B3E217B3}" destId="{2884C2F6-7E34-49B1-8D8B-11F988E2FB1F}" srcOrd="0" destOrd="0" presId="urn:microsoft.com/office/officeart/2005/8/layout/lProcess1"/>
    <dgm:cxn modelId="{A6B3E777-B674-4CCA-A438-A5DFDC5A37F5}" srcId="{CB9955C1-BB5E-4662-9B79-E6806120D88E}" destId="{C27C128E-C52E-4CAE-A2A3-1255B3E217B3}" srcOrd="0" destOrd="0" parTransId="{63676FC1-1151-4F19-B566-2D8B9DE026DC}" sibTransId="{95413842-C1E7-4462-A4D4-FA1E6E6791CD}"/>
    <dgm:cxn modelId="{BEA7E0C4-B08C-41C3-87EA-FFCCCBC3521A}" srcId="{CB9955C1-BB5E-4662-9B79-E6806120D88E}" destId="{254A9023-BA19-4B32-91E5-5CC88296B009}" srcOrd="1" destOrd="0" parTransId="{C9533AE3-D588-44D5-A25C-FCED7FDB6B8F}" sibTransId="{60A5B54C-3311-4DBE-A891-6CBB50B8A9A7}"/>
    <dgm:cxn modelId="{097F390C-0621-4926-9661-39456E718E55}" srcId="{C27C128E-C52E-4CAE-A2A3-1255B3E217B3}" destId="{92E44AE7-9CAC-4A5D-AD9A-D08DF33341B8}" srcOrd="1" destOrd="0" parTransId="{493272AC-4BC3-4D36-8178-E4DE11BE3355}" sibTransId="{11AE9AC1-6CA8-43A1-83C0-F3625B29EA33}"/>
    <dgm:cxn modelId="{4C3818C9-D90D-4BE6-95F1-9F958576E1DE}" type="presOf" srcId="{8D3F09E9-A028-45FF-A0F9-22531A223397}" destId="{30ACEBE4-8CE0-454E-9A38-4B44DCB933C0}" srcOrd="0" destOrd="0" presId="urn:microsoft.com/office/officeart/2005/8/layout/lProcess1"/>
    <dgm:cxn modelId="{8EE57C4D-87C7-4DBA-BA47-3DC83D54DBD4}" type="presOf" srcId="{254A9023-BA19-4B32-91E5-5CC88296B009}" destId="{BDA75520-5C28-4BB2-AF22-1DBC3B1AD827}" srcOrd="0" destOrd="0" presId="urn:microsoft.com/office/officeart/2005/8/layout/lProcess1"/>
    <dgm:cxn modelId="{319ED1E0-1648-423E-AEAB-B6EE97A32B33}" type="presOf" srcId="{0CFA69A2-EE9E-49A0-868E-B75AE9AB7053}" destId="{C51CD098-3385-4E6F-B292-A13E174E6540}" srcOrd="0" destOrd="0" presId="urn:microsoft.com/office/officeart/2005/8/layout/lProcess1"/>
    <dgm:cxn modelId="{75783075-E4FA-4303-AE12-F933C104798D}" srcId="{C27C128E-C52E-4CAE-A2A3-1255B3E217B3}" destId="{0CFA69A2-EE9E-49A0-868E-B75AE9AB7053}" srcOrd="0" destOrd="0" parTransId="{8D3F09E9-A028-45FF-A0F9-22531A223397}" sibTransId="{A6F4FD14-AD0D-4889-B610-D6BFEE0CBE33}"/>
    <dgm:cxn modelId="{7D3EB238-E633-4124-AE44-585174AB00B6}" type="presOf" srcId="{A6F4FD14-AD0D-4889-B610-D6BFEE0CBE33}" destId="{7507DAC4-7EB2-4097-B618-93E3A5A4B678}" srcOrd="0" destOrd="0" presId="urn:microsoft.com/office/officeart/2005/8/layout/lProcess1"/>
    <dgm:cxn modelId="{67C15B0D-C7CE-4BB8-9F4F-32E172289F58}" type="presParOf" srcId="{07601C01-7597-4669-82CC-C91CBE4FB018}" destId="{91CF7C53-EB6E-435A-AC0F-E26066111BBC}" srcOrd="0" destOrd="0" presId="urn:microsoft.com/office/officeart/2005/8/layout/lProcess1"/>
    <dgm:cxn modelId="{B0EC51A0-AE70-4658-96F9-3C063E1A7458}" type="presParOf" srcId="{91CF7C53-EB6E-435A-AC0F-E26066111BBC}" destId="{2884C2F6-7E34-49B1-8D8B-11F988E2FB1F}" srcOrd="0" destOrd="0" presId="urn:microsoft.com/office/officeart/2005/8/layout/lProcess1"/>
    <dgm:cxn modelId="{E2332FCF-BC4B-4C7F-BA0A-53F0620632B6}" type="presParOf" srcId="{91CF7C53-EB6E-435A-AC0F-E26066111BBC}" destId="{30ACEBE4-8CE0-454E-9A38-4B44DCB933C0}" srcOrd="1" destOrd="0" presId="urn:microsoft.com/office/officeart/2005/8/layout/lProcess1"/>
    <dgm:cxn modelId="{152D7FBF-DBA9-47BC-A682-2407523ACB6C}" type="presParOf" srcId="{91CF7C53-EB6E-435A-AC0F-E26066111BBC}" destId="{C51CD098-3385-4E6F-B292-A13E174E6540}" srcOrd="2" destOrd="0" presId="urn:microsoft.com/office/officeart/2005/8/layout/lProcess1"/>
    <dgm:cxn modelId="{AB5CA286-7DAB-419B-BA56-8C7678A12369}" type="presParOf" srcId="{91CF7C53-EB6E-435A-AC0F-E26066111BBC}" destId="{7507DAC4-7EB2-4097-B618-93E3A5A4B678}" srcOrd="3" destOrd="0" presId="urn:microsoft.com/office/officeart/2005/8/layout/lProcess1"/>
    <dgm:cxn modelId="{5D491B10-5A7C-4A38-A0D8-838F2978BEB6}" type="presParOf" srcId="{91CF7C53-EB6E-435A-AC0F-E26066111BBC}" destId="{373A524F-7B94-4C7D-AD8E-28C46F7CAABE}" srcOrd="4" destOrd="0" presId="urn:microsoft.com/office/officeart/2005/8/layout/lProcess1"/>
    <dgm:cxn modelId="{F2B7598F-61D6-483F-BD0A-75DBBFD30F28}" type="presParOf" srcId="{07601C01-7597-4669-82CC-C91CBE4FB018}" destId="{CD666CB0-3086-415C-855A-4E3BFE17F183}" srcOrd="1" destOrd="0" presId="urn:microsoft.com/office/officeart/2005/8/layout/lProcess1"/>
    <dgm:cxn modelId="{F3B09645-C8F0-4CE8-A8BF-68D90FFFADF5}" type="presParOf" srcId="{07601C01-7597-4669-82CC-C91CBE4FB018}" destId="{4FA2DE95-F241-4C5A-A19A-7D21CB296740}" srcOrd="2" destOrd="0" presId="urn:microsoft.com/office/officeart/2005/8/layout/lProcess1"/>
    <dgm:cxn modelId="{61ACA7EF-AF90-4564-80BC-1C78458469FE}" type="presParOf" srcId="{4FA2DE95-F241-4C5A-A19A-7D21CB296740}" destId="{BDA75520-5C28-4BB2-AF22-1DBC3B1AD827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3FE57F-7176-417A-9205-0C8894270B57}" type="doc">
      <dgm:prSet loTypeId="urn:microsoft.com/office/officeart/2005/8/layout/hierarchy2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CO"/>
        </a:p>
      </dgm:t>
    </dgm:pt>
    <dgm:pt modelId="{76C373F9-9ECC-42D2-BCCA-86506FA5245B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CTPP</a:t>
          </a:r>
        </a:p>
      </dgm:t>
    </dgm:pt>
    <dgm:pt modelId="{80C65F35-4F92-4657-A99F-C97761C10BB1}" type="parTrans" cxnId="{EDA1E848-72F1-42B9-ACC8-CA44BDC71D48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3DC6D139-91E8-4807-9CA8-A359837FD132}" type="sibTrans" cxnId="{EDA1E848-72F1-42B9-ACC8-CA44BDC71D48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602B492-142C-4392-8FF3-7036DB78C333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Administración municipal</a:t>
          </a:r>
        </a:p>
      </dgm:t>
    </dgm:pt>
    <dgm:pt modelId="{FC641C2A-F502-419B-9922-2577DAEB67A5}" type="parTrans" cxnId="{47C1C4B8-1B78-44E0-8B40-B288947F9578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083C031-2058-46AB-9997-EF71F6C9FD8B}" type="sibTrans" cxnId="{47C1C4B8-1B78-44E0-8B40-B288947F9578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2705ADB-D93D-4164-8515-C9BA2F178E36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Secretaria de Planeación</a:t>
          </a:r>
        </a:p>
      </dgm:t>
    </dgm:pt>
    <dgm:pt modelId="{62AF469C-3852-4201-9C51-A433383571D7}" type="parTrans" cxnId="{B41BC67F-6065-443B-9422-22DC893501C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5DF55257-0408-47E3-AE32-B53A49D9943B}" type="sibTrans" cxnId="{B41BC67F-6065-443B-9422-22DC893501CB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717F3E5A-20AE-4C31-B2D3-D76703F21C17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Comunidades</a:t>
          </a:r>
        </a:p>
      </dgm:t>
    </dgm:pt>
    <dgm:pt modelId="{1E3C6842-343D-4C66-B6F0-91E1A8205CE2}" type="parTrans" cxnId="{4C3A5FD7-1671-4A1D-8453-6783FADB905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CD30F9EA-9D60-4922-A94B-414E501E9E38}" type="sibTrans" cxnId="{4C3A5FD7-1671-4A1D-8453-6783FADB9057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242E336-D781-40C2-9C05-0DA37CB1A26A}">
      <dgm:prSet phldrT="[Texto]"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JAL Y JAC</a:t>
          </a:r>
        </a:p>
      </dgm:t>
    </dgm:pt>
    <dgm:pt modelId="{8EA379AE-B63C-4C2C-8B26-1E212625B3A6}" type="parTrans" cxnId="{BC72A0BF-5BF7-4049-971A-630914C4FD7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4B74881-19AE-4844-AEF4-0F5DA362BCAA}" type="sibTrans" cxnId="{BC72A0BF-5BF7-4049-971A-630914C4FD7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F46563CC-FF53-4E3B-9582-33DEE6364C71}">
      <dgm:prSet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Veedurías</a:t>
          </a:r>
        </a:p>
      </dgm:t>
    </dgm:pt>
    <dgm:pt modelId="{4DEAD59E-31E7-44A1-B6D5-06002D27633C}" type="parTrans" cxnId="{CA77A3ED-4370-4B22-B4EE-60B6CEBDE9E1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25478D08-C571-417C-AD3F-F3C4F8225908}" type="sibTrans" cxnId="{CA77A3ED-4370-4B22-B4EE-60B6CEBDE9E1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CCC8922-6611-4943-AE3A-6EBCEB42ABF5}">
      <dgm:prSet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Orientador y grupo facilitador</a:t>
          </a:r>
        </a:p>
      </dgm:t>
    </dgm:pt>
    <dgm:pt modelId="{B1B43392-13E1-4401-B6C6-5BEC9326FA83}" type="parTrans" cxnId="{D2E4EF38-85B8-46E5-B4E9-40F55A021852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6193C24-AD3D-434B-8B9C-DF47C3F590CC}" type="sibTrans" cxnId="{D2E4EF38-85B8-46E5-B4E9-40F55A021852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47553DC-5237-4FBB-9075-80C5CA562952}">
      <dgm:prSet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Matriz de seguimiento</a:t>
          </a:r>
        </a:p>
      </dgm:t>
    </dgm:pt>
    <dgm:pt modelId="{342CF6AC-D93A-47CB-9C31-23E793C0107A}" type="parTrans" cxnId="{8C5D1B88-F836-47E1-A252-ED099D9A532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64CD23D2-5BBC-451D-9EBD-41AF25F85E78}" type="sibTrans" cxnId="{8C5D1B88-F836-47E1-A252-ED099D9A5320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BB5946E3-FA0F-4C17-9766-A3DE98F89C39}">
      <dgm:prSet/>
      <dgm:spPr/>
      <dgm:t>
        <a:bodyPr/>
        <a:lstStyle/>
        <a:p>
          <a:r>
            <a:rPr lang="es-CO" dirty="0">
              <a:solidFill>
                <a:schemeClr val="tx1"/>
              </a:solidFill>
            </a:rPr>
            <a:t>Tablero de control*</a:t>
          </a:r>
        </a:p>
      </dgm:t>
    </dgm:pt>
    <dgm:pt modelId="{FBB37C80-F467-4D25-9B3A-EE724365C1EF}" type="parTrans" cxnId="{64C92330-929A-4832-B1BE-A6D4340D825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DD96C6EC-C08C-4804-A02E-D1E6D1C09743}" type="sibTrans" cxnId="{64C92330-929A-4832-B1BE-A6D4340D825D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986A7557-2979-4F08-A809-AB39ACA4FDE9}" type="pres">
      <dgm:prSet presAssocID="{333FE57F-7176-417A-9205-0C8894270B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241AA30-6C43-471C-9768-19458B7734E9}" type="pres">
      <dgm:prSet presAssocID="{76C373F9-9ECC-42D2-BCCA-86506FA5245B}" presName="root1" presStyleCnt="0"/>
      <dgm:spPr/>
    </dgm:pt>
    <dgm:pt modelId="{B2DF2355-7330-4A44-930A-0858675033C6}" type="pres">
      <dgm:prSet presAssocID="{76C373F9-9ECC-42D2-BCCA-86506FA5245B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C05C82FE-1895-4B98-BAE2-BB6952F34474}" type="pres">
      <dgm:prSet presAssocID="{76C373F9-9ECC-42D2-BCCA-86506FA5245B}" presName="level2hierChild" presStyleCnt="0"/>
      <dgm:spPr/>
    </dgm:pt>
    <dgm:pt modelId="{2FFBD629-DFC6-4574-A576-7753AF99ED2A}" type="pres">
      <dgm:prSet presAssocID="{FC641C2A-F502-419B-9922-2577DAEB67A5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082EFDA6-37D4-4683-A405-787A43889891}" type="pres">
      <dgm:prSet presAssocID="{FC641C2A-F502-419B-9922-2577DAEB67A5}" presName="connTx" presStyleLbl="parChTrans1D2" presStyleIdx="0" presStyleCnt="3"/>
      <dgm:spPr/>
      <dgm:t>
        <a:bodyPr/>
        <a:lstStyle/>
        <a:p>
          <a:endParaRPr lang="es-ES"/>
        </a:p>
      </dgm:t>
    </dgm:pt>
    <dgm:pt modelId="{6BC9606E-1B8C-4370-B5D8-7CB0994C05F2}" type="pres">
      <dgm:prSet presAssocID="{6602B492-142C-4392-8FF3-7036DB78C333}" presName="root2" presStyleCnt="0"/>
      <dgm:spPr/>
    </dgm:pt>
    <dgm:pt modelId="{B23971A6-FAE0-4704-A444-9B0EBCE9AEC7}" type="pres">
      <dgm:prSet presAssocID="{6602B492-142C-4392-8FF3-7036DB78C333}" presName="LevelTwoTextNode" presStyleLbl="node2" presStyleIdx="0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5E17D5AA-8D94-499D-A479-5F63BEEDABC1}" type="pres">
      <dgm:prSet presAssocID="{6602B492-142C-4392-8FF3-7036DB78C333}" presName="level3hierChild" presStyleCnt="0"/>
      <dgm:spPr/>
    </dgm:pt>
    <dgm:pt modelId="{A4F3EDE1-AC4C-4C20-AE65-88B953CCF8E6}" type="pres">
      <dgm:prSet presAssocID="{62AF469C-3852-4201-9C51-A433383571D7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6E2D1F5B-5180-4DA7-A419-736464A7415B}" type="pres">
      <dgm:prSet presAssocID="{62AF469C-3852-4201-9C51-A433383571D7}" presName="connTx" presStyleLbl="parChTrans1D3" presStyleIdx="0" presStyleCnt="2"/>
      <dgm:spPr/>
      <dgm:t>
        <a:bodyPr/>
        <a:lstStyle/>
        <a:p>
          <a:endParaRPr lang="es-ES"/>
        </a:p>
      </dgm:t>
    </dgm:pt>
    <dgm:pt modelId="{35D1525C-DD00-41AB-9740-4AF4472E6BE1}" type="pres">
      <dgm:prSet presAssocID="{62705ADB-D93D-4164-8515-C9BA2F178E36}" presName="root2" presStyleCnt="0"/>
      <dgm:spPr/>
    </dgm:pt>
    <dgm:pt modelId="{971FB408-E79D-4091-B396-424668C71105}" type="pres">
      <dgm:prSet presAssocID="{62705ADB-D93D-4164-8515-C9BA2F178E36}" presName="LevelTwoTextNode" presStyleLbl="node3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3D615659-146D-4326-B9ED-B09612B31B91}" type="pres">
      <dgm:prSet presAssocID="{62705ADB-D93D-4164-8515-C9BA2F178E36}" presName="level3hierChild" presStyleCnt="0"/>
      <dgm:spPr/>
    </dgm:pt>
    <dgm:pt modelId="{389457CD-9B7C-482C-AE25-24ED6011B30F}" type="pres">
      <dgm:prSet presAssocID="{B1B43392-13E1-4401-B6C6-5BEC9326FA83}" presName="conn2-1" presStyleLbl="parChTrans1D4" presStyleIdx="0" presStyleCnt="3"/>
      <dgm:spPr/>
      <dgm:t>
        <a:bodyPr/>
        <a:lstStyle/>
        <a:p>
          <a:endParaRPr lang="es-ES"/>
        </a:p>
      </dgm:t>
    </dgm:pt>
    <dgm:pt modelId="{A6686DA1-689F-400E-BC0A-8E03C44914DF}" type="pres">
      <dgm:prSet presAssocID="{B1B43392-13E1-4401-B6C6-5BEC9326FA83}" presName="connTx" presStyleLbl="parChTrans1D4" presStyleIdx="0" presStyleCnt="3"/>
      <dgm:spPr/>
      <dgm:t>
        <a:bodyPr/>
        <a:lstStyle/>
        <a:p>
          <a:endParaRPr lang="es-ES"/>
        </a:p>
      </dgm:t>
    </dgm:pt>
    <dgm:pt modelId="{E034C74B-5597-4962-AE7D-E891557A2C81}" type="pres">
      <dgm:prSet presAssocID="{6CCC8922-6611-4943-AE3A-6EBCEB42ABF5}" presName="root2" presStyleCnt="0"/>
      <dgm:spPr/>
    </dgm:pt>
    <dgm:pt modelId="{0DD08849-3C23-49DE-812E-D77952EADA0E}" type="pres">
      <dgm:prSet presAssocID="{6CCC8922-6611-4943-AE3A-6EBCEB42ABF5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83EA3C-3714-4AB2-8F0B-33C31AD0179B}" type="pres">
      <dgm:prSet presAssocID="{6CCC8922-6611-4943-AE3A-6EBCEB42ABF5}" presName="level3hierChild" presStyleCnt="0"/>
      <dgm:spPr/>
    </dgm:pt>
    <dgm:pt modelId="{8AA40AEE-3B90-4103-9B74-40A2657567AB}" type="pres">
      <dgm:prSet presAssocID="{FBB37C80-F467-4D25-9B3A-EE724365C1EF}" presName="conn2-1" presStyleLbl="parChTrans1D4" presStyleIdx="1" presStyleCnt="3"/>
      <dgm:spPr/>
      <dgm:t>
        <a:bodyPr/>
        <a:lstStyle/>
        <a:p>
          <a:endParaRPr lang="es-ES"/>
        </a:p>
      </dgm:t>
    </dgm:pt>
    <dgm:pt modelId="{584CE927-2DF3-4340-8F1F-B6DC5F02963C}" type="pres">
      <dgm:prSet presAssocID="{FBB37C80-F467-4D25-9B3A-EE724365C1EF}" presName="connTx" presStyleLbl="parChTrans1D4" presStyleIdx="1" presStyleCnt="3"/>
      <dgm:spPr/>
      <dgm:t>
        <a:bodyPr/>
        <a:lstStyle/>
        <a:p>
          <a:endParaRPr lang="es-ES"/>
        </a:p>
      </dgm:t>
    </dgm:pt>
    <dgm:pt modelId="{9C7B029D-CCC0-4A5C-AED3-F0BA8EF8304E}" type="pres">
      <dgm:prSet presAssocID="{BB5946E3-FA0F-4C17-9766-A3DE98F89C39}" presName="root2" presStyleCnt="0"/>
      <dgm:spPr/>
    </dgm:pt>
    <dgm:pt modelId="{FC90FE9F-000A-4843-A078-9AF1D0CB8D81}" type="pres">
      <dgm:prSet presAssocID="{BB5946E3-FA0F-4C17-9766-A3DE98F89C39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786180-18A0-4FD6-A025-F12D5983F282}" type="pres">
      <dgm:prSet presAssocID="{BB5946E3-FA0F-4C17-9766-A3DE98F89C39}" presName="level3hierChild" presStyleCnt="0"/>
      <dgm:spPr/>
    </dgm:pt>
    <dgm:pt modelId="{03A3A4F3-D9B7-4931-AE6F-696FD16A1205}" type="pres">
      <dgm:prSet presAssocID="{342CF6AC-D93A-47CB-9C31-23E793C0107A}" presName="conn2-1" presStyleLbl="parChTrans1D4" presStyleIdx="2" presStyleCnt="3"/>
      <dgm:spPr/>
      <dgm:t>
        <a:bodyPr/>
        <a:lstStyle/>
        <a:p>
          <a:endParaRPr lang="es-ES"/>
        </a:p>
      </dgm:t>
    </dgm:pt>
    <dgm:pt modelId="{C8A54F57-8C61-452A-B84C-72DB62F2724E}" type="pres">
      <dgm:prSet presAssocID="{342CF6AC-D93A-47CB-9C31-23E793C0107A}" presName="connTx" presStyleLbl="parChTrans1D4" presStyleIdx="2" presStyleCnt="3"/>
      <dgm:spPr/>
      <dgm:t>
        <a:bodyPr/>
        <a:lstStyle/>
        <a:p>
          <a:endParaRPr lang="es-ES"/>
        </a:p>
      </dgm:t>
    </dgm:pt>
    <dgm:pt modelId="{A2BD8CA1-647E-4327-A635-470A6783D6DF}" type="pres">
      <dgm:prSet presAssocID="{947553DC-5237-4FBB-9075-80C5CA562952}" presName="root2" presStyleCnt="0"/>
      <dgm:spPr/>
    </dgm:pt>
    <dgm:pt modelId="{8EB87B83-C5B3-49EB-9B08-E533E904073B}" type="pres">
      <dgm:prSet presAssocID="{947553DC-5237-4FBB-9075-80C5CA562952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BB6F71-586F-4384-A091-0A179D9A09D7}" type="pres">
      <dgm:prSet presAssocID="{947553DC-5237-4FBB-9075-80C5CA562952}" presName="level3hierChild" presStyleCnt="0"/>
      <dgm:spPr/>
    </dgm:pt>
    <dgm:pt modelId="{942B5DA1-A5F7-4B17-8084-B345CF025B88}" type="pres">
      <dgm:prSet presAssocID="{1E3C6842-343D-4C66-B6F0-91E1A8205CE2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31FB7B43-8804-4958-A73C-322E87F2D4BF}" type="pres">
      <dgm:prSet presAssocID="{1E3C6842-343D-4C66-B6F0-91E1A8205CE2}" presName="connTx" presStyleLbl="parChTrans1D2" presStyleIdx="1" presStyleCnt="3"/>
      <dgm:spPr/>
      <dgm:t>
        <a:bodyPr/>
        <a:lstStyle/>
        <a:p>
          <a:endParaRPr lang="es-ES"/>
        </a:p>
      </dgm:t>
    </dgm:pt>
    <dgm:pt modelId="{3EA0DAB2-894D-4AB6-A57E-69D0E9A82930}" type="pres">
      <dgm:prSet presAssocID="{717F3E5A-20AE-4C31-B2D3-D76703F21C17}" presName="root2" presStyleCnt="0"/>
      <dgm:spPr/>
    </dgm:pt>
    <dgm:pt modelId="{06A7889C-C34F-467A-929E-A9C4A083853D}" type="pres">
      <dgm:prSet presAssocID="{717F3E5A-20AE-4C31-B2D3-D76703F21C17}" presName="LevelTwoTextNode" presStyleLbl="node2" presStyleIdx="1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30B28E11-DE06-46FC-9094-72F9A866DBF5}" type="pres">
      <dgm:prSet presAssocID="{717F3E5A-20AE-4C31-B2D3-D76703F21C17}" presName="level3hierChild" presStyleCnt="0"/>
      <dgm:spPr/>
    </dgm:pt>
    <dgm:pt modelId="{11EEBD2D-F043-4A25-A61A-548829CDF5DE}" type="pres">
      <dgm:prSet presAssocID="{8EA379AE-B63C-4C2C-8B26-1E212625B3A6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FB93B9AE-A0A8-4B72-8548-930F3FE83185}" type="pres">
      <dgm:prSet presAssocID="{8EA379AE-B63C-4C2C-8B26-1E212625B3A6}" presName="connTx" presStyleLbl="parChTrans1D3" presStyleIdx="1" presStyleCnt="2"/>
      <dgm:spPr/>
      <dgm:t>
        <a:bodyPr/>
        <a:lstStyle/>
        <a:p>
          <a:endParaRPr lang="es-ES"/>
        </a:p>
      </dgm:t>
    </dgm:pt>
    <dgm:pt modelId="{D21E6D3F-56A6-4550-840F-15A329983165}" type="pres">
      <dgm:prSet presAssocID="{F242E336-D781-40C2-9C05-0DA37CB1A26A}" presName="root2" presStyleCnt="0"/>
      <dgm:spPr/>
    </dgm:pt>
    <dgm:pt modelId="{BEC328AA-16BE-40C0-9708-2A7CED7D6A9E}" type="pres">
      <dgm:prSet presAssocID="{F242E336-D781-40C2-9C05-0DA37CB1A26A}" presName="LevelTwoTextNode" presStyleLbl="node3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BCAA7E28-2FF9-44A4-B9A9-E4CDE7398783}" type="pres">
      <dgm:prSet presAssocID="{F242E336-D781-40C2-9C05-0DA37CB1A26A}" presName="level3hierChild" presStyleCnt="0"/>
      <dgm:spPr/>
    </dgm:pt>
    <dgm:pt modelId="{D6AE88BB-BEAA-410F-AAC6-4B1F6192CFA2}" type="pres">
      <dgm:prSet presAssocID="{4DEAD59E-31E7-44A1-B6D5-06002D27633C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E385E04C-4538-4892-9993-611C8EA43DB7}" type="pres">
      <dgm:prSet presAssocID="{4DEAD59E-31E7-44A1-B6D5-06002D27633C}" presName="connTx" presStyleLbl="parChTrans1D2" presStyleIdx="2" presStyleCnt="3"/>
      <dgm:spPr/>
      <dgm:t>
        <a:bodyPr/>
        <a:lstStyle/>
        <a:p>
          <a:endParaRPr lang="es-ES"/>
        </a:p>
      </dgm:t>
    </dgm:pt>
    <dgm:pt modelId="{F831DD87-8407-4276-992B-350D6A4E9450}" type="pres">
      <dgm:prSet presAssocID="{F46563CC-FF53-4E3B-9582-33DEE6364C71}" presName="root2" presStyleCnt="0"/>
      <dgm:spPr/>
    </dgm:pt>
    <dgm:pt modelId="{56A6B294-5762-49E2-8AD2-CC3DC24F5784}" type="pres">
      <dgm:prSet presAssocID="{F46563CC-FF53-4E3B-9582-33DEE6364C71}" presName="LevelTwoTextNode" presStyleLbl="node2" presStyleIdx="2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s-ES"/>
        </a:p>
      </dgm:t>
    </dgm:pt>
    <dgm:pt modelId="{71DF26C5-C0EC-4553-86F6-442916D35176}" type="pres">
      <dgm:prSet presAssocID="{F46563CC-FF53-4E3B-9582-33DEE6364C71}" presName="level3hierChild" presStyleCnt="0"/>
      <dgm:spPr/>
    </dgm:pt>
  </dgm:ptLst>
  <dgm:cxnLst>
    <dgm:cxn modelId="{928F1B62-F7A4-4338-A199-EC4C57287B5A}" type="presOf" srcId="{62AF469C-3852-4201-9C51-A433383571D7}" destId="{A4F3EDE1-AC4C-4C20-AE65-88B953CCF8E6}" srcOrd="0" destOrd="0" presId="urn:microsoft.com/office/officeart/2005/8/layout/hierarchy2"/>
    <dgm:cxn modelId="{B41BC67F-6065-443B-9422-22DC893501CB}" srcId="{6602B492-142C-4392-8FF3-7036DB78C333}" destId="{62705ADB-D93D-4164-8515-C9BA2F178E36}" srcOrd="0" destOrd="0" parTransId="{62AF469C-3852-4201-9C51-A433383571D7}" sibTransId="{5DF55257-0408-47E3-AE32-B53A49D9943B}"/>
    <dgm:cxn modelId="{CA77A3ED-4370-4B22-B4EE-60B6CEBDE9E1}" srcId="{76C373F9-9ECC-42D2-BCCA-86506FA5245B}" destId="{F46563CC-FF53-4E3B-9582-33DEE6364C71}" srcOrd="2" destOrd="0" parTransId="{4DEAD59E-31E7-44A1-B6D5-06002D27633C}" sibTransId="{25478D08-C571-417C-AD3F-F3C4F8225908}"/>
    <dgm:cxn modelId="{C2B9E38C-C457-4A80-9D4F-D5EA4A08501F}" type="presOf" srcId="{717F3E5A-20AE-4C31-B2D3-D76703F21C17}" destId="{06A7889C-C34F-467A-929E-A9C4A083853D}" srcOrd="0" destOrd="0" presId="urn:microsoft.com/office/officeart/2005/8/layout/hierarchy2"/>
    <dgm:cxn modelId="{56F1B1E5-7C0A-48C8-9667-5E87524E245C}" type="presOf" srcId="{342CF6AC-D93A-47CB-9C31-23E793C0107A}" destId="{03A3A4F3-D9B7-4931-AE6F-696FD16A1205}" srcOrd="0" destOrd="0" presId="urn:microsoft.com/office/officeart/2005/8/layout/hierarchy2"/>
    <dgm:cxn modelId="{4A9B4CA4-6A66-4DAC-B121-F06F8855DEF9}" type="presOf" srcId="{F46563CC-FF53-4E3B-9582-33DEE6364C71}" destId="{56A6B294-5762-49E2-8AD2-CC3DC24F5784}" srcOrd="0" destOrd="0" presId="urn:microsoft.com/office/officeart/2005/8/layout/hierarchy2"/>
    <dgm:cxn modelId="{87C28364-6514-45EF-B5E3-F0D2C2498507}" type="presOf" srcId="{B1B43392-13E1-4401-B6C6-5BEC9326FA83}" destId="{389457CD-9B7C-482C-AE25-24ED6011B30F}" srcOrd="0" destOrd="0" presId="urn:microsoft.com/office/officeart/2005/8/layout/hierarchy2"/>
    <dgm:cxn modelId="{D574A59A-5FA7-40B8-98B1-BB6054822A0F}" type="presOf" srcId="{4DEAD59E-31E7-44A1-B6D5-06002D27633C}" destId="{E385E04C-4538-4892-9993-611C8EA43DB7}" srcOrd="1" destOrd="0" presId="urn:microsoft.com/office/officeart/2005/8/layout/hierarchy2"/>
    <dgm:cxn modelId="{548F0732-4B1C-4463-84FB-D45DB0F355E8}" type="presOf" srcId="{F242E336-D781-40C2-9C05-0DA37CB1A26A}" destId="{BEC328AA-16BE-40C0-9708-2A7CED7D6A9E}" srcOrd="0" destOrd="0" presId="urn:microsoft.com/office/officeart/2005/8/layout/hierarchy2"/>
    <dgm:cxn modelId="{FEBD2DFA-D1FF-4561-AD3A-10DEC1EE0A75}" type="presOf" srcId="{1E3C6842-343D-4C66-B6F0-91E1A8205CE2}" destId="{942B5DA1-A5F7-4B17-8084-B345CF025B88}" srcOrd="0" destOrd="0" presId="urn:microsoft.com/office/officeart/2005/8/layout/hierarchy2"/>
    <dgm:cxn modelId="{BC72A0BF-5BF7-4049-971A-630914C4FD70}" srcId="{717F3E5A-20AE-4C31-B2D3-D76703F21C17}" destId="{F242E336-D781-40C2-9C05-0DA37CB1A26A}" srcOrd="0" destOrd="0" parTransId="{8EA379AE-B63C-4C2C-8B26-1E212625B3A6}" sibTransId="{04B74881-19AE-4844-AEF4-0F5DA362BCAA}"/>
    <dgm:cxn modelId="{A8305B15-38D6-4115-BBE4-4FD1180FCD65}" type="presOf" srcId="{947553DC-5237-4FBB-9075-80C5CA562952}" destId="{8EB87B83-C5B3-49EB-9B08-E533E904073B}" srcOrd="0" destOrd="0" presId="urn:microsoft.com/office/officeart/2005/8/layout/hierarchy2"/>
    <dgm:cxn modelId="{10CDFAD7-415D-4605-9E8D-00ADF1114DA5}" type="presOf" srcId="{62705ADB-D93D-4164-8515-C9BA2F178E36}" destId="{971FB408-E79D-4091-B396-424668C71105}" srcOrd="0" destOrd="0" presId="urn:microsoft.com/office/officeart/2005/8/layout/hierarchy2"/>
    <dgm:cxn modelId="{F830EF1F-92C6-4B6A-89E3-445C98004646}" type="presOf" srcId="{FC641C2A-F502-419B-9922-2577DAEB67A5}" destId="{082EFDA6-37D4-4683-A405-787A43889891}" srcOrd="1" destOrd="0" presId="urn:microsoft.com/office/officeart/2005/8/layout/hierarchy2"/>
    <dgm:cxn modelId="{51EBD309-62E8-4AFE-988F-62F82542FCCB}" type="presOf" srcId="{333FE57F-7176-417A-9205-0C8894270B57}" destId="{986A7557-2979-4F08-A809-AB39ACA4FDE9}" srcOrd="0" destOrd="0" presId="urn:microsoft.com/office/officeart/2005/8/layout/hierarchy2"/>
    <dgm:cxn modelId="{49CC001D-1E7D-4702-B60B-175C3056383C}" type="presOf" srcId="{8EA379AE-B63C-4C2C-8B26-1E212625B3A6}" destId="{FB93B9AE-A0A8-4B72-8548-930F3FE83185}" srcOrd="1" destOrd="0" presId="urn:microsoft.com/office/officeart/2005/8/layout/hierarchy2"/>
    <dgm:cxn modelId="{EDA1E848-72F1-42B9-ACC8-CA44BDC71D48}" srcId="{333FE57F-7176-417A-9205-0C8894270B57}" destId="{76C373F9-9ECC-42D2-BCCA-86506FA5245B}" srcOrd="0" destOrd="0" parTransId="{80C65F35-4F92-4657-A99F-C97761C10BB1}" sibTransId="{3DC6D139-91E8-4807-9CA8-A359837FD132}"/>
    <dgm:cxn modelId="{7437C2CD-0FB9-4B79-85C0-ABCA85177057}" type="presOf" srcId="{FBB37C80-F467-4D25-9B3A-EE724365C1EF}" destId="{584CE927-2DF3-4340-8F1F-B6DC5F02963C}" srcOrd="1" destOrd="0" presId="urn:microsoft.com/office/officeart/2005/8/layout/hierarchy2"/>
    <dgm:cxn modelId="{D2E4EF38-85B8-46E5-B4E9-40F55A021852}" srcId="{62705ADB-D93D-4164-8515-C9BA2F178E36}" destId="{6CCC8922-6611-4943-AE3A-6EBCEB42ABF5}" srcOrd="0" destOrd="0" parTransId="{B1B43392-13E1-4401-B6C6-5BEC9326FA83}" sibTransId="{96193C24-AD3D-434B-8B9C-DF47C3F590CC}"/>
    <dgm:cxn modelId="{0B1FEA08-60CA-4572-BC67-AE160C67A7D3}" type="presOf" srcId="{FBB37C80-F467-4D25-9B3A-EE724365C1EF}" destId="{8AA40AEE-3B90-4103-9B74-40A2657567AB}" srcOrd="0" destOrd="0" presId="urn:microsoft.com/office/officeart/2005/8/layout/hierarchy2"/>
    <dgm:cxn modelId="{20A0173E-7037-4968-BB54-15C0B2EBEEE3}" type="presOf" srcId="{62AF469C-3852-4201-9C51-A433383571D7}" destId="{6E2D1F5B-5180-4DA7-A419-736464A7415B}" srcOrd="1" destOrd="0" presId="urn:microsoft.com/office/officeart/2005/8/layout/hierarchy2"/>
    <dgm:cxn modelId="{A80C3985-D582-4813-BD6F-C3C9291A3579}" type="presOf" srcId="{BB5946E3-FA0F-4C17-9766-A3DE98F89C39}" destId="{FC90FE9F-000A-4843-A078-9AF1D0CB8D81}" srcOrd="0" destOrd="0" presId="urn:microsoft.com/office/officeart/2005/8/layout/hierarchy2"/>
    <dgm:cxn modelId="{4652CF49-1668-4C83-82A6-4CD3D245A877}" type="presOf" srcId="{4DEAD59E-31E7-44A1-B6D5-06002D27633C}" destId="{D6AE88BB-BEAA-410F-AAC6-4B1F6192CFA2}" srcOrd="0" destOrd="0" presId="urn:microsoft.com/office/officeart/2005/8/layout/hierarchy2"/>
    <dgm:cxn modelId="{EB22920C-5D30-485D-835A-96F29F1EF104}" type="presOf" srcId="{B1B43392-13E1-4401-B6C6-5BEC9326FA83}" destId="{A6686DA1-689F-400E-BC0A-8E03C44914DF}" srcOrd="1" destOrd="0" presId="urn:microsoft.com/office/officeart/2005/8/layout/hierarchy2"/>
    <dgm:cxn modelId="{018B802A-57FE-4164-A023-58C65C29721C}" type="presOf" srcId="{342CF6AC-D93A-47CB-9C31-23E793C0107A}" destId="{C8A54F57-8C61-452A-B84C-72DB62F2724E}" srcOrd="1" destOrd="0" presId="urn:microsoft.com/office/officeart/2005/8/layout/hierarchy2"/>
    <dgm:cxn modelId="{7E7D57CC-8AE0-4DA8-8C86-E45E93498DB3}" type="presOf" srcId="{76C373F9-9ECC-42D2-BCCA-86506FA5245B}" destId="{B2DF2355-7330-4A44-930A-0858675033C6}" srcOrd="0" destOrd="0" presId="urn:microsoft.com/office/officeart/2005/8/layout/hierarchy2"/>
    <dgm:cxn modelId="{8C5D1B88-F836-47E1-A252-ED099D9A5320}" srcId="{6CCC8922-6611-4943-AE3A-6EBCEB42ABF5}" destId="{947553DC-5237-4FBB-9075-80C5CA562952}" srcOrd="1" destOrd="0" parTransId="{342CF6AC-D93A-47CB-9C31-23E793C0107A}" sibTransId="{64CD23D2-5BBC-451D-9EBD-41AF25F85E78}"/>
    <dgm:cxn modelId="{47C1C4B8-1B78-44E0-8B40-B288947F9578}" srcId="{76C373F9-9ECC-42D2-BCCA-86506FA5245B}" destId="{6602B492-142C-4392-8FF3-7036DB78C333}" srcOrd="0" destOrd="0" parTransId="{FC641C2A-F502-419B-9922-2577DAEB67A5}" sibTransId="{9083C031-2058-46AB-9997-EF71F6C9FD8B}"/>
    <dgm:cxn modelId="{10416ACC-5B3B-4F69-BA15-073E1E57FD97}" type="presOf" srcId="{6CCC8922-6611-4943-AE3A-6EBCEB42ABF5}" destId="{0DD08849-3C23-49DE-812E-D77952EADA0E}" srcOrd="0" destOrd="0" presId="urn:microsoft.com/office/officeart/2005/8/layout/hierarchy2"/>
    <dgm:cxn modelId="{4C3A5FD7-1671-4A1D-8453-6783FADB9057}" srcId="{76C373F9-9ECC-42D2-BCCA-86506FA5245B}" destId="{717F3E5A-20AE-4C31-B2D3-D76703F21C17}" srcOrd="1" destOrd="0" parTransId="{1E3C6842-343D-4C66-B6F0-91E1A8205CE2}" sibTransId="{CD30F9EA-9D60-4922-A94B-414E501E9E38}"/>
    <dgm:cxn modelId="{F10879FB-F47A-401A-A890-B6846EE025CD}" type="presOf" srcId="{8EA379AE-B63C-4C2C-8B26-1E212625B3A6}" destId="{11EEBD2D-F043-4A25-A61A-548829CDF5DE}" srcOrd="0" destOrd="0" presId="urn:microsoft.com/office/officeart/2005/8/layout/hierarchy2"/>
    <dgm:cxn modelId="{F1E0AD00-EEED-4832-A432-6C96E892CC70}" type="presOf" srcId="{FC641C2A-F502-419B-9922-2577DAEB67A5}" destId="{2FFBD629-DFC6-4574-A576-7753AF99ED2A}" srcOrd="0" destOrd="0" presId="urn:microsoft.com/office/officeart/2005/8/layout/hierarchy2"/>
    <dgm:cxn modelId="{8A8597EF-4817-4F75-9F6F-37398B416F33}" type="presOf" srcId="{1E3C6842-343D-4C66-B6F0-91E1A8205CE2}" destId="{31FB7B43-8804-4958-A73C-322E87F2D4BF}" srcOrd="1" destOrd="0" presId="urn:microsoft.com/office/officeart/2005/8/layout/hierarchy2"/>
    <dgm:cxn modelId="{7D4BB786-A445-4313-A16C-9993FFE67303}" type="presOf" srcId="{6602B492-142C-4392-8FF3-7036DB78C333}" destId="{B23971A6-FAE0-4704-A444-9B0EBCE9AEC7}" srcOrd="0" destOrd="0" presId="urn:microsoft.com/office/officeart/2005/8/layout/hierarchy2"/>
    <dgm:cxn modelId="{64C92330-929A-4832-B1BE-A6D4340D825D}" srcId="{6CCC8922-6611-4943-AE3A-6EBCEB42ABF5}" destId="{BB5946E3-FA0F-4C17-9766-A3DE98F89C39}" srcOrd="0" destOrd="0" parTransId="{FBB37C80-F467-4D25-9B3A-EE724365C1EF}" sibTransId="{DD96C6EC-C08C-4804-A02E-D1E6D1C09743}"/>
    <dgm:cxn modelId="{D8CF65E8-D7E2-4C67-A3BF-AD94C991FDF2}" type="presParOf" srcId="{986A7557-2979-4F08-A809-AB39ACA4FDE9}" destId="{9241AA30-6C43-471C-9768-19458B7734E9}" srcOrd="0" destOrd="0" presId="urn:microsoft.com/office/officeart/2005/8/layout/hierarchy2"/>
    <dgm:cxn modelId="{BEA8EFAA-E574-40F3-B470-2FB8B474B02B}" type="presParOf" srcId="{9241AA30-6C43-471C-9768-19458B7734E9}" destId="{B2DF2355-7330-4A44-930A-0858675033C6}" srcOrd="0" destOrd="0" presId="urn:microsoft.com/office/officeart/2005/8/layout/hierarchy2"/>
    <dgm:cxn modelId="{4EA3AC48-F069-4A78-98DA-86FC4D53F7C2}" type="presParOf" srcId="{9241AA30-6C43-471C-9768-19458B7734E9}" destId="{C05C82FE-1895-4B98-BAE2-BB6952F34474}" srcOrd="1" destOrd="0" presId="urn:microsoft.com/office/officeart/2005/8/layout/hierarchy2"/>
    <dgm:cxn modelId="{2804978D-9729-4BF2-9873-EEE895F68D76}" type="presParOf" srcId="{C05C82FE-1895-4B98-BAE2-BB6952F34474}" destId="{2FFBD629-DFC6-4574-A576-7753AF99ED2A}" srcOrd="0" destOrd="0" presId="urn:microsoft.com/office/officeart/2005/8/layout/hierarchy2"/>
    <dgm:cxn modelId="{4450C941-D62C-4B1A-9910-2ABDDD386A77}" type="presParOf" srcId="{2FFBD629-DFC6-4574-A576-7753AF99ED2A}" destId="{082EFDA6-37D4-4683-A405-787A43889891}" srcOrd="0" destOrd="0" presId="urn:microsoft.com/office/officeart/2005/8/layout/hierarchy2"/>
    <dgm:cxn modelId="{CA540526-C6A7-4128-907C-CDC962EAD822}" type="presParOf" srcId="{C05C82FE-1895-4B98-BAE2-BB6952F34474}" destId="{6BC9606E-1B8C-4370-B5D8-7CB0994C05F2}" srcOrd="1" destOrd="0" presId="urn:microsoft.com/office/officeart/2005/8/layout/hierarchy2"/>
    <dgm:cxn modelId="{D1D68195-C0E0-4979-B182-5C4FD594FCD4}" type="presParOf" srcId="{6BC9606E-1B8C-4370-B5D8-7CB0994C05F2}" destId="{B23971A6-FAE0-4704-A444-9B0EBCE9AEC7}" srcOrd="0" destOrd="0" presId="urn:microsoft.com/office/officeart/2005/8/layout/hierarchy2"/>
    <dgm:cxn modelId="{86BB2A02-D06A-4573-91C0-2859D5D7FF3E}" type="presParOf" srcId="{6BC9606E-1B8C-4370-B5D8-7CB0994C05F2}" destId="{5E17D5AA-8D94-499D-A479-5F63BEEDABC1}" srcOrd="1" destOrd="0" presId="urn:microsoft.com/office/officeart/2005/8/layout/hierarchy2"/>
    <dgm:cxn modelId="{4E0958D2-5565-4448-8F10-ED7219FD9722}" type="presParOf" srcId="{5E17D5AA-8D94-499D-A479-5F63BEEDABC1}" destId="{A4F3EDE1-AC4C-4C20-AE65-88B953CCF8E6}" srcOrd="0" destOrd="0" presId="urn:microsoft.com/office/officeart/2005/8/layout/hierarchy2"/>
    <dgm:cxn modelId="{F356E712-F051-4BD8-86DC-E027E2415CA9}" type="presParOf" srcId="{A4F3EDE1-AC4C-4C20-AE65-88B953CCF8E6}" destId="{6E2D1F5B-5180-4DA7-A419-736464A7415B}" srcOrd="0" destOrd="0" presId="urn:microsoft.com/office/officeart/2005/8/layout/hierarchy2"/>
    <dgm:cxn modelId="{E07A31AA-6348-454B-A037-92182BC642EF}" type="presParOf" srcId="{5E17D5AA-8D94-499D-A479-5F63BEEDABC1}" destId="{35D1525C-DD00-41AB-9740-4AF4472E6BE1}" srcOrd="1" destOrd="0" presId="urn:microsoft.com/office/officeart/2005/8/layout/hierarchy2"/>
    <dgm:cxn modelId="{25E1D10B-8DB2-448E-8F1E-440986363211}" type="presParOf" srcId="{35D1525C-DD00-41AB-9740-4AF4472E6BE1}" destId="{971FB408-E79D-4091-B396-424668C71105}" srcOrd="0" destOrd="0" presId="urn:microsoft.com/office/officeart/2005/8/layout/hierarchy2"/>
    <dgm:cxn modelId="{0BC9E51F-ADCE-4B1E-A34A-1D9E9866FA69}" type="presParOf" srcId="{35D1525C-DD00-41AB-9740-4AF4472E6BE1}" destId="{3D615659-146D-4326-B9ED-B09612B31B91}" srcOrd="1" destOrd="0" presId="urn:microsoft.com/office/officeart/2005/8/layout/hierarchy2"/>
    <dgm:cxn modelId="{D8C8DA2F-B6B8-4245-B5B1-3A8DD117BB85}" type="presParOf" srcId="{3D615659-146D-4326-B9ED-B09612B31B91}" destId="{389457CD-9B7C-482C-AE25-24ED6011B30F}" srcOrd="0" destOrd="0" presId="urn:microsoft.com/office/officeart/2005/8/layout/hierarchy2"/>
    <dgm:cxn modelId="{95942D9F-44A1-444B-B2C3-251414E41E87}" type="presParOf" srcId="{389457CD-9B7C-482C-AE25-24ED6011B30F}" destId="{A6686DA1-689F-400E-BC0A-8E03C44914DF}" srcOrd="0" destOrd="0" presId="urn:microsoft.com/office/officeart/2005/8/layout/hierarchy2"/>
    <dgm:cxn modelId="{C0DAC87F-5222-44D3-B931-A136FEFD236B}" type="presParOf" srcId="{3D615659-146D-4326-B9ED-B09612B31B91}" destId="{E034C74B-5597-4962-AE7D-E891557A2C81}" srcOrd="1" destOrd="0" presId="urn:microsoft.com/office/officeart/2005/8/layout/hierarchy2"/>
    <dgm:cxn modelId="{27E96AA8-88C8-4530-BCBB-EDC78B0A155B}" type="presParOf" srcId="{E034C74B-5597-4962-AE7D-E891557A2C81}" destId="{0DD08849-3C23-49DE-812E-D77952EADA0E}" srcOrd="0" destOrd="0" presId="urn:microsoft.com/office/officeart/2005/8/layout/hierarchy2"/>
    <dgm:cxn modelId="{CE824133-ED79-479D-91AD-4060148C781A}" type="presParOf" srcId="{E034C74B-5597-4962-AE7D-E891557A2C81}" destId="{8E83EA3C-3714-4AB2-8F0B-33C31AD0179B}" srcOrd="1" destOrd="0" presId="urn:microsoft.com/office/officeart/2005/8/layout/hierarchy2"/>
    <dgm:cxn modelId="{4C0CC63D-C601-4A00-91A3-6477C2A9AFA6}" type="presParOf" srcId="{8E83EA3C-3714-4AB2-8F0B-33C31AD0179B}" destId="{8AA40AEE-3B90-4103-9B74-40A2657567AB}" srcOrd="0" destOrd="0" presId="urn:microsoft.com/office/officeart/2005/8/layout/hierarchy2"/>
    <dgm:cxn modelId="{2D9F5480-98AB-4729-A1D6-19F4FBA42AF8}" type="presParOf" srcId="{8AA40AEE-3B90-4103-9B74-40A2657567AB}" destId="{584CE927-2DF3-4340-8F1F-B6DC5F02963C}" srcOrd="0" destOrd="0" presId="urn:microsoft.com/office/officeart/2005/8/layout/hierarchy2"/>
    <dgm:cxn modelId="{7ACE1CF9-267D-4458-8EDE-10A51ADC7D85}" type="presParOf" srcId="{8E83EA3C-3714-4AB2-8F0B-33C31AD0179B}" destId="{9C7B029D-CCC0-4A5C-AED3-F0BA8EF8304E}" srcOrd="1" destOrd="0" presId="urn:microsoft.com/office/officeart/2005/8/layout/hierarchy2"/>
    <dgm:cxn modelId="{04AA9E39-2CFC-4CF4-9D9D-01D35D6FCAE6}" type="presParOf" srcId="{9C7B029D-CCC0-4A5C-AED3-F0BA8EF8304E}" destId="{FC90FE9F-000A-4843-A078-9AF1D0CB8D81}" srcOrd="0" destOrd="0" presId="urn:microsoft.com/office/officeart/2005/8/layout/hierarchy2"/>
    <dgm:cxn modelId="{D6850601-B3A3-434F-BE98-5724B093AC11}" type="presParOf" srcId="{9C7B029D-CCC0-4A5C-AED3-F0BA8EF8304E}" destId="{78786180-18A0-4FD6-A025-F12D5983F282}" srcOrd="1" destOrd="0" presId="urn:microsoft.com/office/officeart/2005/8/layout/hierarchy2"/>
    <dgm:cxn modelId="{E41212C4-1F43-4142-BF8E-B3709AE46D2C}" type="presParOf" srcId="{8E83EA3C-3714-4AB2-8F0B-33C31AD0179B}" destId="{03A3A4F3-D9B7-4931-AE6F-696FD16A1205}" srcOrd="2" destOrd="0" presId="urn:microsoft.com/office/officeart/2005/8/layout/hierarchy2"/>
    <dgm:cxn modelId="{85168F82-6423-410D-AF1D-C0A72C6F8C8F}" type="presParOf" srcId="{03A3A4F3-D9B7-4931-AE6F-696FD16A1205}" destId="{C8A54F57-8C61-452A-B84C-72DB62F2724E}" srcOrd="0" destOrd="0" presId="urn:microsoft.com/office/officeart/2005/8/layout/hierarchy2"/>
    <dgm:cxn modelId="{942566D4-D7A9-4273-9529-AD91EB362D3A}" type="presParOf" srcId="{8E83EA3C-3714-4AB2-8F0B-33C31AD0179B}" destId="{A2BD8CA1-647E-4327-A635-470A6783D6DF}" srcOrd="3" destOrd="0" presId="urn:microsoft.com/office/officeart/2005/8/layout/hierarchy2"/>
    <dgm:cxn modelId="{EC9ABB0C-F425-4C4C-BEC1-8907F624C399}" type="presParOf" srcId="{A2BD8CA1-647E-4327-A635-470A6783D6DF}" destId="{8EB87B83-C5B3-49EB-9B08-E533E904073B}" srcOrd="0" destOrd="0" presId="urn:microsoft.com/office/officeart/2005/8/layout/hierarchy2"/>
    <dgm:cxn modelId="{C3C49822-B79A-4AB1-81D8-E2D24140231F}" type="presParOf" srcId="{A2BD8CA1-647E-4327-A635-470A6783D6DF}" destId="{5FBB6F71-586F-4384-A091-0A179D9A09D7}" srcOrd="1" destOrd="0" presId="urn:microsoft.com/office/officeart/2005/8/layout/hierarchy2"/>
    <dgm:cxn modelId="{10F4BE1E-6B8C-4644-8F23-57967C250315}" type="presParOf" srcId="{C05C82FE-1895-4B98-BAE2-BB6952F34474}" destId="{942B5DA1-A5F7-4B17-8084-B345CF025B88}" srcOrd="2" destOrd="0" presId="urn:microsoft.com/office/officeart/2005/8/layout/hierarchy2"/>
    <dgm:cxn modelId="{FD3AAC78-A8CB-477E-AA94-2B5651992EF5}" type="presParOf" srcId="{942B5DA1-A5F7-4B17-8084-B345CF025B88}" destId="{31FB7B43-8804-4958-A73C-322E87F2D4BF}" srcOrd="0" destOrd="0" presId="urn:microsoft.com/office/officeart/2005/8/layout/hierarchy2"/>
    <dgm:cxn modelId="{5E46CEE3-5827-46EF-A2C2-B584EF843A82}" type="presParOf" srcId="{C05C82FE-1895-4B98-BAE2-BB6952F34474}" destId="{3EA0DAB2-894D-4AB6-A57E-69D0E9A82930}" srcOrd="3" destOrd="0" presId="urn:microsoft.com/office/officeart/2005/8/layout/hierarchy2"/>
    <dgm:cxn modelId="{F5C5F75A-485C-452C-89E7-AD6D590810F4}" type="presParOf" srcId="{3EA0DAB2-894D-4AB6-A57E-69D0E9A82930}" destId="{06A7889C-C34F-467A-929E-A9C4A083853D}" srcOrd="0" destOrd="0" presId="urn:microsoft.com/office/officeart/2005/8/layout/hierarchy2"/>
    <dgm:cxn modelId="{408579BB-7EB3-43FF-9379-EC3DCAD0B631}" type="presParOf" srcId="{3EA0DAB2-894D-4AB6-A57E-69D0E9A82930}" destId="{30B28E11-DE06-46FC-9094-72F9A866DBF5}" srcOrd="1" destOrd="0" presId="urn:microsoft.com/office/officeart/2005/8/layout/hierarchy2"/>
    <dgm:cxn modelId="{3A8C51D6-2152-4153-9DD3-C3886D0BD693}" type="presParOf" srcId="{30B28E11-DE06-46FC-9094-72F9A866DBF5}" destId="{11EEBD2D-F043-4A25-A61A-548829CDF5DE}" srcOrd="0" destOrd="0" presId="urn:microsoft.com/office/officeart/2005/8/layout/hierarchy2"/>
    <dgm:cxn modelId="{6CB1E15C-44CB-43DB-B208-A6D5EA0287F7}" type="presParOf" srcId="{11EEBD2D-F043-4A25-A61A-548829CDF5DE}" destId="{FB93B9AE-A0A8-4B72-8548-930F3FE83185}" srcOrd="0" destOrd="0" presId="urn:microsoft.com/office/officeart/2005/8/layout/hierarchy2"/>
    <dgm:cxn modelId="{F14FF1B4-CC21-457C-AAA6-21642EBF02E5}" type="presParOf" srcId="{30B28E11-DE06-46FC-9094-72F9A866DBF5}" destId="{D21E6D3F-56A6-4550-840F-15A329983165}" srcOrd="1" destOrd="0" presId="urn:microsoft.com/office/officeart/2005/8/layout/hierarchy2"/>
    <dgm:cxn modelId="{38F0490B-4262-448B-904C-C75DABD78042}" type="presParOf" srcId="{D21E6D3F-56A6-4550-840F-15A329983165}" destId="{BEC328AA-16BE-40C0-9708-2A7CED7D6A9E}" srcOrd="0" destOrd="0" presId="urn:microsoft.com/office/officeart/2005/8/layout/hierarchy2"/>
    <dgm:cxn modelId="{BF2D0FB0-B528-4277-B384-C03D58EC2DDA}" type="presParOf" srcId="{D21E6D3F-56A6-4550-840F-15A329983165}" destId="{BCAA7E28-2FF9-44A4-B9A9-E4CDE7398783}" srcOrd="1" destOrd="0" presId="urn:microsoft.com/office/officeart/2005/8/layout/hierarchy2"/>
    <dgm:cxn modelId="{A25D041B-A068-4F0E-A162-C790D229A28B}" type="presParOf" srcId="{C05C82FE-1895-4B98-BAE2-BB6952F34474}" destId="{D6AE88BB-BEAA-410F-AAC6-4B1F6192CFA2}" srcOrd="4" destOrd="0" presId="urn:microsoft.com/office/officeart/2005/8/layout/hierarchy2"/>
    <dgm:cxn modelId="{B88E7A75-80C0-4921-8FAD-60A4BDF7C22A}" type="presParOf" srcId="{D6AE88BB-BEAA-410F-AAC6-4B1F6192CFA2}" destId="{E385E04C-4538-4892-9993-611C8EA43DB7}" srcOrd="0" destOrd="0" presId="urn:microsoft.com/office/officeart/2005/8/layout/hierarchy2"/>
    <dgm:cxn modelId="{9581E6CA-5E52-4694-9A26-CE7CB2A70966}" type="presParOf" srcId="{C05C82FE-1895-4B98-BAE2-BB6952F34474}" destId="{F831DD87-8407-4276-992B-350D6A4E9450}" srcOrd="5" destOrd="0" presId="urn:microsoft.com/office/officeart/2005/8/layout/hierarchy2"/>
    <dgm:cxn modelId="{874BE21B-D01C-486D-B126-D3C96B2C5700}" type="presParOf" srcId="{F831DD87-8407-4276-992B-350D6A4E9450}" destId="{56A6B294-5762-49E2-8AD2-CC3DC24F5784}" srcOrd="0" destOrd="0" presId="urn:microsoft.com/office/officeart/2005/8/layout/hierarchy2"/>
    <dgm:cxn modelId="{0ACFD34F-9EF2-4813-80D8-1E7345D9998D}" type="presParOf" srcId="{F831DD87-8407-4276-992B-350D6A4E9450}" destId="{71DF26C5-C0EC-4553-86F6-442916D3517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4C2F6-7E34-49B1-8D8B-11F988E2FB1F}">
      <dsp:nvSpPr>
        <dsp:cNvPr id="0" name=""/>
        <dsp:cNvSpPr/>
      </dsp:nvSpPr>
      <dsp:spPr>
        <a:xfrm>
          <a:off x="0" y="1309812"/>
          <a:ext cx="2678390" cy="66959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>
              <a:solidFill>
                <a:schemeClr val="tx1"/>
              </a:solidFill>
            </a:rPr>
            <a:t>1. </a:t>
          </a:r>
          <a:r>
            <a:rPr lang="en-US" sz="1600" b="0" kern="1200" dirty="0" err="1">
              <a:solidFill>
                <a:schemeClr val="tx1"/>
              </a:solidFill>
            </a:rPr>
            <a:t>Planeación</a:t>
          </a:r>
          <a:r>
            <a:rPr lang="en-US" sz="1600" b="0" kern="1200" dirty="0">
              <a:solidFill>
                <a:schemeClr val="tx1"/>
              </a:solidFill>
            </a:rPr>
            <a:t> y </a:t>
          </a:r>
          <a:r>
            <a:rPr lang="en-US" sz="1600" b="0" kern="1200" dirty="0" err="1">
              <a:solidFill>
                <a:schemeClr val="tx1"/>
              </a:solidFill>
            </a:rPr>
            <a:t>Articulación</a:t>
          </a:r>
          <a:r>
            <a:rPr lang="en-US" sz="1600" b="0" kern="1200" dirty="0">
              <a:solidFill>
                <a:schemeClr val="tx1"/>
              </a:solidFill>
            </a:rPr>
            <a:t> </a:t>
          </a:r>
          <a:r>
            <a:rPr lang="en-US" sz="1600" b="0" kern="1200" dirty="0" err="1">
              <a:solidFill>
                <a:schemeClr val="tx1"/>
              </a:solidFill>
            </a:rPr>
            <a:t>Interinstitucional</a:t>
          </a:r>
          <a:r>
            <a:rPr lang="en-US" sz="1600" b="0" kern="1200" dirty="0">
              <a:solidFill>
                <a:schemeClr val="tx1"/>
              </a:solidFill>
            </a:rPr>
            <a:t> (</a:t>
          </a:r>
          <a:r>
            <a:rPr lang="en-US" sz="1600" b="0" kern="1200" dirty="0" err="1">
              <a:solidFill>
                <a:schemeClr val="tx1"/>
              </a:solidFill>
            </a:rPr>
            <a:t>Mes</a:t>
          </a:r>
          <a:r>
            <a:rPr lang="en-US" sz="1600" b="0" kern="1200" dirty="0">
              <a:solidFill>
                <a:schemeClr val="tx1"/>
              </a:solidFill>
            </a:rPr>
            <a:t> 1)</a:t>
          </a:r>
          <a:endParaRPr lang="es-CO" sz="1600" b="0" kern="1200" dirty="0">
            <a:solidFill>
              <a:schemeClr val="tx1"/>
            </a:solidFill>
          </a:endParaRPr>
        </a:p>
      </dsp:txBody>
      <dsp:txXfrm>
        <a:off x="19612" y="1329424"/>
        <a:ext cx="2639166" cy="630373"/>
      </dsp:txXfrm>
    </dsp:sp>
    <dsp:sp modelId="{30ACEBE4-8CE0-454E-9A38-4B44DCB933C0}">
      <dsp:nvSpPr>
        <dsp:cNvPr id="0" name=""/>
        <dsp:cNvSpPr/>
      </dsp:nvSpPr>
      <dsp:spPr>
        <a:xfrm rot="5381">
          <a:off x="2752072" y="1448732"/>
          <a:ext cx="220279" cy="3965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CD098-3385-4E6F-B292-A13E174E6540}">
      <dsp:nvSpPr>
        <dsp:cNvPr id="0" name=""/>
        <dsp:cNvSpPr/>
      </dsp:nvSpPr>
      <dsp:spPr>
        <a:xfrm>
          <a:off x="3046034" y="1314580"/>
          <a:ext cx="2678390" cy="669597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2. </a:t>
          </a:r>
          <a:r>
            <a:rPr lang="en-US" sz="1500" kern="1200" dirty="0" err="1"/>
            <a:t>Sensibilización</a:t>
          </a:r>
          <a:r>
            <a:rPr lang="en-US" sz="1500" kern="1200" dirty="0"/>
            <a:t> y </a:t>
          </a:r>
          <a:r>
            <a:rPr lang="en-US" sz="1500" kern="1200" dirty="0" err="1"/>
            <a:t>Comunicación</a:t>
          </a:r>
          <a:r>
            <a:rPr lang="en-US" sz="1500" kern="1200" dirty="0"/>
            <a:t> </a:t>
          </a:r>
          <a:r>
            <a:rPr lang="en-US" sz="1500" kern="1200" dirty="0" err="1"/>
            <a:t>Pública</a:t>
          </a:r>
          <a:r>
            <a:rPr lang="en-US" sz="1500" kern="1200" dirty="0"/>
            <a:t> (</a:t>
          </a:r>
          <a:r>
            <a:rPr lang="en-US" sz="1500" kern="1200" dirty="0" err="1"/>
            <a:t>Mes</a:t>
          </a:r>
          <a:r>
            <a:rPr lang="en-US" sz="1500" kern="1200" dirty="0"/>
            <a:t> 1 y 2)</a:t>
          </a:r>
          <a:endParaRPr lang="es-CO" sz="1500" kern="1200" dirty="0"/>
        </a:p>
      </dsp:txBody>
      <dsp:txXfrm>
        <a:off x="3065646" y="1334192"/>
        <a:ext cx="2639166" cy="630373"/>
      </dsp:txXfrm>
    </dsp:sp>
    <dsp:sp modelId="{7507DAC4-7EB2-4097-B618-93E3A5A4B678}">
      <dsp:nvSpPr>
        <dsp:cNvPr id="0" name=""/>
        <dsp:cNvSpPr/>
      </dsp:nvSpPr>
      <dsp:spPr>
        <a:xfrm rot="5338603">
          <a:off x="4067096" y="2162786"/>
          <a:ext cx="653354" cy="413264"/>
        </a:xfrm>
        <a:prstGeom prst="rightArrow">
          <a:avLst>
            <a:gd name="adj1" fmla="val 667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A524F-7B94-4C7D-AD8E-28C46F7CAABE}">
      <dsp:nvSpPr>
        <dsp:cNvPr id="0" name=""/>
        <dsp:cNvSpPr/>
      </dsp:nvSpPr>
      <dsp:spPr>
        <a:xfrm>
          <a:off x="3063123" y="2754658"/>
          <a:ext cx="2678390" cy="669597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/>
            <a:t>3. </a:t>
          </a:r>
          <a:r>
            <a:rPr lang="en-US" sz="1500" b="0" kern="1200" dirty="0" err="1"/>
            <a:t>Formulación</a:t>
          </a:r>
          <a:r>
            <a:rPr lang="en-US" sz="1500" b="0" kern="1200" dirty="0"/>
            <a:t> </a:t>
          </a:r>
          <a:r>
            <a:rPr lang="en-US" sz="1500" b="0" kern="1200" dirty="0" err="1"/>
            <a:t>Colaborativa</a:t>
          </a:r>
          <a:r>
            <a:rPr lang="en-US" sz="1500" b="0" kern="1200" dirty="0"/>
            <a:t> de </a:t>
          </a:r>
          <a:r>
            <a:rPr lang="en-US" sz="1500" b="0" kern="1200" dirty="0" err="1"/>
            <a:t>Propuestas</a:t>
          </a:r>
          <a:r>
            <a:rPr lang="en-US" sz="1500" b="0" kern="1200" dirty="0"/>
            <a:t> (</a:t>
          </a:r>
          <a:r>
            <a:rPr lang="en-US" sz="1500" b="0" kern="1200" dirty="0" err="1"/>
            <a:t>Mes</a:t>
          </a:r>
          <a:r>
            <a:rPr lang="en-US" sz="1500" b="0" kern="1200" dirty="0"/>
            <a:t> 3)</a:t>
          </a:r>
          <a:endParaRPr lang="es-CO" sz="1500" b="0" kern="1200" dirty="0"/>
        </a:p>
      </dsp:txBody>
      <dsp:txXfrm>
        <a:off x="3082735" y="2774270"/>
        <a:ext cx="2639166" cy="630373"/>
      </dsp:txXfrm>
    </dsp:sp>
    <dsp:sp modelId="{BDA75520-5C28-4BB2-AF22-1DBC3B1AD827}">
      <dsp:nvSpPr>
        <dsp:cNvPr id="0" name=""/>
        <dsp:cNvSpPr/>
      </dsp:nvSpPr>
      <dsp:spPr>
        <a:xfrm>
          <a:off x="3063131" y="4071362"/>
          <a:ext cx="2678390" cy="66959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4. </a:t>
          </a:r>
          <a:r>
            <a:rPr lang="en-US" sz="1600" kern="1200" dirty="0" err="1">
              <a:solidFill>
                <a:schemeClr val="tx1"/>
              </a:solidFill>
            </a:rPr>
            <a:t>Validación</a:t>
          </a:r>
          <a:r>
            <a:rPr lang="en-US" sz="1600" kern="1200" dirty="0">
              <a:solidFill>
                <a:schemeClr val="tx1"/>
              </a:solidFill>
            </a:rPr>
            <a:t> y </a:t>
          </a:r>
          <a:r>
            <a:rPr lang="en-US" sz="1600" kern="1200" dirty="0" err="1">
              <a:solidFill>
                <a:schemeClr val="tx1"/>
              </a:solidFill>
            </a:rPr>
            <a:t>Formalización</a:t>
          </a:r>
          <a:r>
            <a:rPr lang="en-US" sz="1600" kern="1200" dirty="0">
              <a:solidFill>
                <a:schemeClr val="tx1"/>
              </a:solidFill>
            </a:rPr>
            <a:t> (</a:t>
          </a:r>
          <a:r>
            <a:rPr lang="en-US" sz="1600" kern="1200" dirty="0" err="1">
              <a:solidFill>
                <a:schemeClr val="tx1"/>
              </a:solidFill>
            </a:rPr>
            <a:t>Mes</a:t>
          </a:r>
          <a:r>
            <a:rPr lang="en-US" sz="1600" kern="1200" dirty="0">
              <a:solidFill>
                <a:schemeClr val="tx1"/>
              </a:solidFill>
            </a:rPr>
            <a:t> 4)</a:t>
          </a:r>
          <a:endParaRPr lang="es-CO" sz="1600" kern="1200" dirty="0">
            <a:solidFill>
              <a:schemeClr val="tx1"/>
            </a:solidFill>
          </a:endParaRPr>
        </a:p>
      </dsp:txBody>
      <dsp:txXfrm>
        <a:off x="3082743" y="4090974"/>
        <a:ext cx="2639166" cy="630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F2355-7330-4A44-930A-0858675033C6}">
      <dsp:nvSpPr>
        <dsp:cNvPr id="0" name=""/>
        <dsp:cNvSpPr/>
      </dsp:nvSpPr>
      <dsp:spPr>
        <a:xfrm>
          <a:off x="3734" y="2145042"/>
          <a:ext cx="1505935" cy="752967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CTPP</a:t>
          </a:r>
        </a:p>
      </dsp:txBody>
      <dsp:txXfrm>
        <a:off x="224273" y="2255311"/>
        <a:ext cx="1064857" cy="532429"/>
      </dsp:txXfrm>
    </dsp:sp>
    <dsp:sp modelId="{2FFBD629-DFC6-4574-A576-7753AF99ED2A}">
      <dsp:nvSpPr>
        <dsp:cNvPr id="0" name=""/>
        <dsp:cNvSpPr/>
      </dsp:nvSpPr>
      <dsp:spPr>
        <a:xfrm rot="18289469">
          <a:off x="1283443" y="2073870"/>
          <a:ext cx="1054826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1054826" y="14699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1784485" y="2062199"/>
        <a:ext cx="52741" cy="52741"/>
      </dsp:txXfrm>
    </dsp:sp>
    <dsp:sp modelId="{B23971A6-FAE0-4704-A444-9B0EBCE9AEC7}">
      <dsp:nvSpPr>
        <dsp:cNvPr id="0" name=""/>
        <dsp:cNvSpPr/>
      </dsp:nvSpPr>
      <dsp:spPr>
        <a:xfrm>
          <a:off x="2112043" y="1279130"/>
          <a:ext cx="1505935" cy="752967"/>
        </a:xfrm>
        <a:prstGeom prst="ellipse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Administración municipal</a:t>
          </a:r>
        </a:p>
      </dsp:txBody>
      <dsp:txXfrm>
        <a:off x="2332582" y="1389399"/>
        <a:ext cx="1064857" cy="532429"/>
      </dsp:txXfrm>
    </dsp:sp>
    <dsp:sp modelId="{A4F3EDE1-AC4C-4C20-AE65-88B953CCF8E6}">
      <dsp:nvSpPr>
        <dsp:cNvPr id="0" name=""/>
        <dsp:cNvSpPr/>
      </dsp:nvSpPr>
      <dsp:spPr>
        <a:xfrm>
          <a:off x="3617978" y="1640914"/>
          <a:ext cx="602374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602374" y="14699"/>
              </a:lnTo>
            </a:path>
          </a:pathLst>
        </a:custGeom>
        <a:noFill/>
        <a:ln w="254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3904106" y="1640554"/>
        <a:ext cx="30118" cy="30118"/>
      </dsp:txXfrm>
    </dsp:sp>
    <dsp:sp modelId="{971FB408-E79D-4091-B396-424668C71105}">
      <dsp:nvSpPr>
        <dsp:cNvPr id="0" name=""/>
        <dsp:cNvSpPr/>
      </dsp:nvSpPr>
      <dsp:spPr>
        <a:xfrm>
          <a:off x="4220352" y="1279130"/>
          <a:ext cx="1505935" cy="752967"/>
        </a:xfrm>
        <a:prstGeom prst="ellipse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Secretaria de Planeación</a:t>
          </a:r>
        </a:p>
      </dsp:txBody>
      <dsp:txXfrm>
        <a:off x="4440891" y="1389399"/>
        <a:ext cx="1064857" cy="532429"/>
      </dsp:txXfrm>
    </dsp:sp>
    <dsp:sp modelId="{389457CD-9B7C-482C-AE25-24ED6011B30F}">
      <dsp:nvSpPr>
        <dsp:cNvPr id="0" name=""/>
        <dsp:cNvSpPr/>
      </dsp:nvSpPr>
      <dsp:spPr>
        <a:xfrm>
          <a:off x="5726287" y="1640914"/>
          <a:ext cx="602374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602374" y="1469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6012415" y="1640554"/>
        <a:ext cx="30118" cy="30118"/>
      </dsp:txXfrm>
    </dsp:sp>
    <dsp:sp modelId="{0DD08849-3C23-49DE-812E-D77952EADA0E}">
      <dsp:nvSpPr>
        <dsp:cNvPr id="0" name=""/>
        <dsp:cNvSpPr/>
      </dsp:nvSpPr>
      <dsp:spPr>
        <a:xfrm>
          <a:off x="6328661" y="1279130"/>
          <a:ext cx="1505935" cy="752967"/>
        </a:xfrm>
        <a:prstGeom prst="roundRect">
          <a:avLst>
            <a:gd name="adj" fmla="val 10000"/>
          </a:avLst>
        </a:prstGeom>
        <a:solidFill>
          <a:schemeClr val="accent6">
            <a:tint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Orientador y grupo facilitador</a:t>
          </a:r>
        </a:p>
      </dsp:txBody>
      <dsp:txXfrm>
        <a:off x="6350715" y="1301184"/>
        <a:ext cx="1461827" cy="708859"/>
      </dsp:txXfrm>
    </dsp:sp>
    <dsp:sp modelId="{8AA40AEE-3B90-4103-9B74-40A2657567AB}">
      <dsp:nvSpPr>
        <dsp:cNvPr id="0" name=""/>
        <dsp:cNvSpPr/>
      </dsp:nvSpPr>
      <dsp:spPr>
        <a:xfrm rot="19457599">
          <a:off x="7764870" y="1424436"/>
          <a:ext cx="741825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741825" y="1469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8117237" y="1420590"/>
        <a:ext cx="37091" cy="37091"/>
      </dsp:txXfrm>
    </dsp:sp>
    <dsp:sp modelId="{FC90FE9F-000A-4843-A078-9AF1D0CB8D81}">
      <dsp:nvSpPr>
        <dsp:cNvPr id="0" name=""/>
        <dsp:cNvSpPr/>
      </dsp:nvSpPr>
      <dsp:spPr>
        <a:xfrm>
          <a:off x="8436970" y="846173"/>
          <a:ext cx="1505935" cy="752967"/>
        </a:xfrm>
        <a:prstGeom prst="roundRect">
          <a:avLst>
            <a:gd name="adj" fmla="val 10000"/>
          </a:avLst>
        </a:prstGeom>
        <a:solidFill>
          <a:schemeClr val="accent6">
            <a:tint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Tablero de control*</a:t>
          </a:r>
        </a:p>
      </dsp:txBody>
      <dsp:txXfrm>
        <a:off x="8459024" y="868227"/>
        <a:ext cx="1461827" cy="708859"/>
      </dsp:txXfrm>
    </dsp:sp>
    <dsp:sp modelId="{03A3A4F3-D9B7-4931-AE6F-696FD16A1205}">
      <dsp:nvSpPr>
        <dsp:cNvPr id="0" name=""/>
        <dsp:cNvSpPr/>
      </dsp:nvSpPr>
      <dsp:spPr>
        <a:xfrm rot="2142401">
          <a:off x="7764870" y="1857392"/>
          <a:ext cx="741825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741825" y="1469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8117237" y="1853546"/>
        <a:ext cx="37091" cy="37091"/>
      </dsp:txXfrm>
    </dsp:sp>
    <dsp:sp modelId="{8EB87B83-C5B3-49EB-9B08-E533E904073B}">
      <dsp:nvSpPr>
        <dsp:cNvPr id="0" name=""/>
        <dsp:cNvSpPr/>
      </dsp:nvSpPr>
      <dsp:spPr>
        <a:xfrm>
          <a:off x="8436970" y="1712086"/>
          <a:ext cx="1505935" cy="752967"/>
        </a:xfrm>
        <a:prstGeom prst="roundRect">
          <a:avLst>
            <a:gd name="adj" fmla="val 10000"/>
          </a:avLst>
        </a:prstGeom>
        <a:solidFill>
          <a:schemeClr val="accent6">
            <a:tint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Matriz de seguimiento</a:t>
          </a:r>
        </a:p>
      </dsp:txBody>
      <dsp:txXfrm>
        <a:off x="8459024" y="1734140"/>
        <a:ext cx="1461827" cy="708859"/>
      </dsp:txXfrm>
    </dsp:sp>
    <dsp:sp modelId="{942B5DA1-A5F7-4B17-8084-B345CF025B88}">
      <dsp:nvSpPr>
        <dsp:cNvPr id="0" name=""/>
        <dsp:cNvSpPr/>
      </dsp:nvSpPr>
      <dsp:spPr>
        <a:xfrm>
          <a:off x="1509669" y="2506826"/>
          <a:ext cx="602374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602374" y="14699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1795797" y="2506467"/>
        <a:ext cx="30118" cy="30118"/>
      </dsp:txXfrm>
    </dsp:sp>
    <dsp:sp modelId="{06A7889C-C34F-467A-929E-A9C4A083853D}">
      <dsp:nvSpPr>
        <dsp:cNvPr id="0" name=""/>
        <dsp:cNvSpPr/>
      </dsp:nvSpPr>
      <dsp:spPr>
        <a:xfrm>
          <a:off x="2112043" y="2145042"/>
          <a:ext cx="1505935" cy="752967"/>
        </a:xfrm>
        <a:prstGeom prst="ellipse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Comunidades</a:t>
          </a:r>
        </a:p>
      </dsp:txBody>
      <dsp:txXfrm>
        <a:off x="2332582" y="2255311"/>
        <a:ext cx="1064857" cy="532429"/>
      </dsp:txXfrm>
    </dsp:sp>
    <dsp:sp modelId="{11EEBD2D-F043-4A25-A61A-548829CDF5DE}">
      <dsp:nvSpPr>
        <dsp:cNvPr id="0" name=""/>
        <dsp:cNvSpPr/>
      </dsp:nvSpPr>
      <dsp:spPr>
        <a:xfrm>
          <a:off x="3617978" y="2506826"/>
          <a:ext cx="602374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602374" y="14699"/>
              </a:lnTo>
            </a:path>
          </a:pathLst>
        </a:custGeom>
        <a:noFill/>
        <a:ln w="25400" cap="flat" cmpd="sng" algn="ctr">
          <a:solidFill>
            <a:schemeClr val="accent6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3904106" y="2506467"/>
        <a:ext cx="30118" cy="30118"/>
      </dsp:txXfrm>
    </dsp:sp>
    <dsp:sp modelId="{BEC328AA-16BE-40C0-9708-2A7CED7D6A9E}">
      <dsp:nvSpPr>
        <dsp:cNvPr id="0" name=""/>
        <dsp:cNvSpPr/>
      </dsp:nvSpPr>
      <dsp:spPr>
        <a:xfrm>
          <a:off x="4220352" y="2145042"/>
          <a:ext cx="1505935" cy="752967"/>
        </a:xfrm>
        <a:prstGeom prst="ellipse">
          <a:avLst/>
        </a:prstGeom>
        <a:solidFill>
          <a:schemeClr val="accent6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JAL Y JAC</a:t>
          </a:r>
        </a:p>
      </dsp:txBody>
      <dsp:txXfrm>
        <a:off x="4440891" y="2255311"/>
        <a:ext cx="1064857" cy="532429"/>
      </dsp:txXfrm>
    </dsp:sp>
    <dsp:sp modelId="{D6AE88BB-BEAA-410F-AAC6-4B1F6192CFA2}">
      <dsp:nvSpPr>
        <dsp:cNvPr id="0" name=""/>
        <dsp:cNvSpPr/>
      </dsp:nvSpPr>
      <dsp:spPr>
        <a:xfrm rot="3310531">
          <a:off x="1283443" y="2939783"/>
          <a:ext cx="1054826" cy="29399"/>
        </a:xfrm>
        <a:custGeom>
          <a:avLst/>
          <a:gdLst/>
          <a:ahLst/>
          <a:cxnLst/>
          <a:rect l="0" t="0" r="0" b="0"/>
          <a:pathLst>
            <a:path>
              <a:moveTo>
                <a:pt x="0" y="14699"/>
              </a:moveTo>
              <a:lnTo>
                <a:pt x="1054826" y="14699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>
            <a:solidFill>
              <a:schemeClr val="tx1"/>
            </a:solidFill>
          </a:endParaRPr>
        </a:p>
      </dsp:txBody>
      <dsp:txXfrm>
        <a:off x="1784485" y="2928112"/>
        <a:ext cx="52741" cy="52741"/>
      </dsp:txXfrm>
    </dsp:sp>
    <dsp:sp modelId="{56A6B294-5762-49E2-8AD2-CC3DC24F5784}">
      <dsp:nvSpPr>
        <dsp:cNvPr id="0" name=""/>
        <dsp:cNvSpPr/>
      </dsp:nvSpPr>
      <dsp:spPr>
        <a:xfrm>
          <a:off x="2112043" y="3010955"/>
          <a:ext cx="1505935" cy="752967"/>
        </a:xfrm>
        <a:prstGeom prst="ellipse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>
              <a:solidFill>
                <a:schemeClr val="tx1"/>
              </a:solidFill>
            </a:rPr>
            <a:t>Veedurías</a:t>
          </a:r>
        </a:p>
      </dsp:txBody>
      <dsp:txXfrm>
        <a:off x="2332582" y="3121224"/>
        <a:ext cx="1064857" cy="532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304BA-CE26-4814-8343-35D972A7E19A}" type="datetimeFigureOut">
              <a:rPr lang="es-CO" smtClean="0"/>
              <a:t>18/06/2025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FD8D8-20C0-44C0-A63C-513BC6488B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723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35920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18521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0" name="Google Shape;25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39693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2158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4518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19013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602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31234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  <p:sp>
        <p:nvSpPr>
          <p:cNvPr id="652" name="Google Shape;6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7067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7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565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132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681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169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094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191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404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420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855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664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55856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/>
          <p:nvPr/>
        </p:nvSpPr>
        <p:spPr>
          <a:xfrm>
            <a:off x="-476249" y="2625140"/>
            <a:ext cx="7258050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es-CO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Ubuntu" panose="020B0504030602030204" pitchFamily="34" charset="0"/>
                <a:ea typeface="Ubuntu"/>
                <a:cs typeface="Ubuntu"/>
                <a:sym typeface="Ubuntu"/>
              </a:rPr>
              <a:t>ESTRATEGIA PRESUPUESTOS PARTICIPATIVOS 2025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Ubuntu" panose="020B0504030602030204" pitchFamily="34" charset="0"/>
              <a:cs typeface="Arial"/>
              <a:sym typeface="Arial"/>
            </a:endParaRPr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5FD2C815-EBBB-B3F9-0DF5-2A3AEFBA5C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359" b="29327"/>
          <a:stretch/>
        </p:blipFill>
        <p:spPr>
          <a:xfrm>
            <a:off x="7189365" y="159121"/>
            <a:ext cx="5086525" cy="1142569"/>
          </a:xfrm>
          <a:prstGeom prst="rect">
            <a:avLst/>
          </a:prstGeom>
        </p:spPr>
      </p:pic>
      <p:pic>
        <p:nvPicPr>
          <p:cNvPr id="4" name="Picture 2" descr="Último día para presentar propuestas al proceso de presupuestos  participativos del año 2024 - Ayuntamiento de Alguazas">
            <a:extLst>
              <a:ext uri="{FF2B5EF4-FFF2-40B4-BE49-F238E27FC236}">
                <a16:creationId xmlns:a16="http://schemas.microsoft.com/office/drawing/2014/main" id="{9FA1ED1A-4A6F-4B86-B99F-647119F88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190750"/>
            <a:ext cx="6096000" cy="467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23;p8">
            <a:extLst>
              <a:ext uri="{FF2B5EF4-FFF2-40B4-BE49-F238E27FC236}">
                <a16:creationId xmlns:a16="http://schemas.microsoft.com/office/drawing/2014/main" id="{F8E661B7-5FCA-4C5F-8557-371C3813161B}"/>
              </a:ext>
            </a:extLst>
          </p:cNvPr>
          <p:cNvSpPr/>
          <p:nvPr/>
        </p:nvSpPr>
        <p:spPr>
          <a:xfrm>
            <a:off x="0" y="0"/>
            <a:ext cx="5918200" cy="6858000"/>
          </a:xfrm>
          <a:prstGeom prst="rect">
            <a:avLst/>
          </a:prstGeom>
          <a:solidFill>
            <a:srgbClr val="F3F3F3"/>
          </a:solidFill>
          <a:ln w="25400" cap="flat" cmpd="sng">
            <a:solidFill>
              <a:srgbClr val="F0EE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0FD042F4-228F-49A3-89FC-465141A7937E}"/>
              </a:ext>
            </a:extLst>
          </p:cNvPr>
          <p:cNvSpPr/>
          <p:nvPr/>
        </p:nvSpPr>
        <p:spPr>
          <a:xfrm>
            <a:off x="582061" y="226553"/>
            <a:ext cx="4332839" cy="91440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EXPERIENCIA BUCARAMANGA 2024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D9C05F5-9250-40DE-BA96-9CEAB9DA9D9F}"/>
              </a:ext>
            </a:extLst>
          </p:cNvPr>
          <p:cNvSpPr txBox="1"/>
          <p:nvPr/>
        </p:nvSpPr>
        <p:spPr>
          <a:xfrm>
            <a:off x="2" y="1830100"/>
            <a:ext cx="5918198" cy="4338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1: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Placa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huellas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través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convenios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solidarios</a:t>
            </a:r>
            <a:endParaRPr lang="es-CO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Construcción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plaza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huellas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los corregimientos por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parte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las JAC</a:t>
            </a: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2: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Dotación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implementos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deportivos</a:t>
            </a:r>
            <a:endParaRPr lang="es-CO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Entrega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implementos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deportivos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el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marco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las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escuelas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formación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deportiva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3: </a:t>
            </a:r>
            <a:r>
              <a:rPr lang="en-US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Instrumentos</a:t>
            </a: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musicales</a:t>
            </a:r>
            <a:endParaRPr lang="es-CO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Entrega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instrumentos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musicales-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conformación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banda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musical. </a:t>
            </a: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DA1C03-61D4-47B6-A9A3-A3A08141AEFF}"/>
              </a:ext>
            </a:extLst>
          </p:cNvPr>
          <p:cNvSpPr txBox="1"/>
          <p:nvPr/>
        </p:nvSpPr>
        <p:spPr>
          <a:xfrm>
            <a:off x="7229555" y="226553"/>
            <a:ext cx="313273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POTENCIALES PROYECTOS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1314E8D-7692-47A8-ACD4-E83467FACC9D}"/>
              </a:ext>
            </a:extLst>
          </p:cNvPr>
          <p:cNvSpPr txBox="1"/>
          <p:nvPr/>
        </p:nvSpPr>
        <p:spPr>
          <a:xfrm>
            <a:off x="6097126" y="1830100"/>
            <a:ext cx="5918198" cy="5422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1: E</a:t>
            </a:r>
            <a:r>
              <a:rPr lang="es-ES" b="1" dirty="0" err="1"/>
              <a:t>spacios</a:t>
            </a:r>
            <a:r>
              <a:rPr lang="es-ES" b="1" dirty="0"/>
              <a:t> culturales/artísticos</a:t>
            </a: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Dotación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espacios</a:t>
            </a: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s-ES" dirty="0"/>
              <a:t>culturales/artísticos o para el fomento de la lectura (redes de biblioteca).</a:t>
            </a:r>
            <a:endParaRPr lang="en-US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2: </a:t>
            </a:r>
            <a:r>
              <a:rPr lang="es-ES" b="1" dirty="0"/>
              <a:t>Escuelas comunitarias de liderazgo juvenil y prevención del delito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s-ES" dirty="0"/>
              <a:t>Formación en cultura ciudadana, liderazgo y resolución de conflictos para jóvenes entre 12 y 25 años, con metodologías artísticas y deportivas.</a:t>
            </a:r>
            <a:endParaRPr lang="en-US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3: </a:t>
            </a:r>
            <a:r>
              <a:rPr lang="es-ES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Cultura para la convivencia</a:t>
            </a:r>
            <a:endParaRPr lang="es-CO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s-ES" dirty="0"/>
              <a:t>Formar promotores comunitarios en conciliación en equidad, rutas de acceso a derechos y mecanismos de justicia restaurativa en sus barrios.</a:t>
            </a:r>
            <a:endParaRPr lang="en-US" b="1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endParaRPr lang="es-CO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54412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23;p8">
            <a:extLst>
              <a:ext uri="{FF2B5EF4-FFF2-40B4-BE49-F238E27FC236}">
                <a16:creationId xmlns:a16="http://schemas.microsoft.com/office/drawing/2014/main" id="{A01C4249-15AE-4ABB-B7DC-9723BF7CC4BC}"/>
              </a:ext>
            </a:extLst>
          </p:cNvPr>
          <p:cNvSpPr/>
          <p:nvPr/>
        </p:nvSpPr>
        <p:spPr>
          <a:xfrm>
            <a:off x="0" y="0"/>
            <a:ext cx="5918200" cy="6858000"/>
          </a:xfrm>
          <a:prstGeom prst="rect">
            <a:avLst/>
          </a:prstGeom>
          <a:solidFill>
            <a:srgbClr val="F3F3F3"/>
          </a:solidFill>
          <a:ln w="25400" cap="flat" cmpd="sng">
            <a:solidFill>
              <a:srgbClr val="F0EE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Título 5">
            <a:extLst>
              <a:ext uri="{FF2B5EF4-FFF2-40B4-BE49-F238E27FC236}">
                <a16:creationId xmlns:a16="http://schemas.microsoft.com/office/drawing/2014/main" id="{4D9796A5-E443-4A93-B6F4-5303E3587A88}"/>
              </a:ext>
            </a:extLst>
          </p:cNvPr>
          <p:cNvSpPr txBox="1">
            <a:spLocks/>
          </p:cNvSpPr>
          <p:nvPr/>
        </p:nvSpPr>
        <p:spPr>
          <a:xfrm>
            <a:off x="5351470" y="1341457"/>
            <a:ext cx="10048407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5400" dirty="0">
              <a:solidFill>
                <a:srgbClr val="58BA4D"/>
              </a:solidFill>
              <a:latin typeface="Amsi Pro Black" panose="020F0903040100060004" pitchFamily="34" charset="0"/>
            </a:endParaRPr>
          </a:p>
        </p:txBody>
      </p:sp>
      <p:sp>
        <p:nvSpPr>
          <p:cNvPr id="37" name="Google Shape;1806;p34">
            <a:extLst>
              <a:ext uri="{FF2B5EF4-FFF2-40B4-BE49-F238E27FC236}">
                <a16:creationId xmlns:a16="http://schemas.microsoft.com/office/drawing/2014/main" id="{96174A96-4398-41B0-8412-57CD075529D5}"/>
              </a:ext>
            </a:extLst>
          </p:cNvPr>
          <p:cNvSpPr/>
          <p:nvPr/>
        </p:nvSpPr>
        <p:spPr>
          <a:xfrm>
            <a:off x="1705227" y="2887886"/>
            <a:ext cx="28" cy="2388"/>
          </a:xfrm>
          <a:custGeom>
            <a:avLst/>
            <a:gdLst/>
            <a:ahLst/>
            <a:cxnLst/>
            <a:rect l="l" t="t" r="r" b="b"/>
            <a:pathLst>
              <a:path w="1" h="85" extrusionOk="0">
                <a:moveTo>
                  <a:pt x="1" y="84"/>
                </a:moveTo>
                <a:lnTo>
                  <a:pt x="1" y="1"/>
                </a:lnTo>
                <a:lnTo>
                  <a:pt x="1" y="84"/>
                </a:ln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4;p8">
            <a:extLst>
              <a:ext uri="{FF2B5EF4-FFF2-40B4-BE49-F238E27FC236}">
                <a16:creationId xmlns:a16="http://schemas.microsoft.com/office/drawing/2014/main" id="{2D3E94D8-6854-4511-AA93-C005CF8F4549}"/>
              </a:ext>
            </a:extLst>
          </p:cNvPr>
          <p:cNvSpPr txBox="1"/>
          <p:nvPr/>
        </p:nvSpPr>
        <p:spPr>
          <a:xfrm>
            <a:off x="-411834" y="279417"/>
            <a:ext cx="10773760" cy="517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709738" indent="0">
              <a:lnSpc>
                <a:spcPct val="70000"/>
              </a:lnSpc>
              <a:buSzPts val="5400"/>
              <a:buNone/>
              <a:defRPr sz="7200" b="1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s-MX" sz="4800" dirty="0">
                <a:solidFill>
                  <a:srgbClr val="5AAE30"/>
                </a:solidFill>
              </a:rPr>
              <a:t>PROPUESTA REFORMA </a:t>
            </a:r>
            <a:endParaRPr lang="es-MX" sz="2133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9B2779C-2804-4449-A232-8D4F7048E0C0}"/>
              </a:ext>
            </a:extLst>
          </p:cNvPr>
          <p:cNvSpPr txBox="1"/>
          <p:nvPr/>
        </p:nvSpPr>
        <p:spPr>
          <a:xfrm>
            <a:off x="60692" y="1075899"/>
            <a:ext cx="5734230" cy="5258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>
                <a:solidFill>
                  <a:schemeClr val="accent6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Propósito</a:t>
            </a:r>
            <a:r>
              <a:rPr lang="en-US" sz="2400" b="1" dirty="0">
                <a:solidFill>
                  <a:schemeClr val="accent6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General</a:t>
            </a:r>
            <a:endParaRPr lang="es-CO" sz="2400" b="1" dirty="0">
              <a:solidFill>
                <a:schemeClr val="accent6"/>
              </a:solidFill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Diseñar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e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implementar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una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metodología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participativa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eficiente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territorialmente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situada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para 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reforma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del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Decreto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0159 de 2021, que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garantice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inclusión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real de 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ciudadanía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control social, y los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actores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territoriales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clave,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proceso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transparente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ágil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con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sentido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corresponsabilidad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institucional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>
                <a:solidFill>
                  <a:schemeClr val="accent6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Enfoque</a:t>
            </a:r>
            <a:r>
              <a:rPr lang="en-US" sz="2400" b="1" dirty="0">
                <a:solidFill>
                  <a:schemeClr val="accent6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Metodológico</a:t>
            </a:r>
            <a:endParaRPr lang="es-CO" sz="2400" b="1" dirty="0">
              <a:solidFill>
                <a:schemeClr val="accent6"/>
              </a:solidFill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metodología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articula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ea typeface="MS Mincho" panose="02020609040205080304" pitchFamily="49" charset="-128"/>
                <a:cs typeface="Times New Roman" panose="02020603050405020304" pitchFamily="18" charset="0"/>
              </a:rPr>
              <a:t>dos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principios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clave:</a:t>
            </a:r>
            <a:endParaRPr lang="es-CO" sz="1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Participación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incidente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mecanismos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que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permitan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los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actores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sociales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influir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contenido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reforma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Coherencia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normativa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técnica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aseguramiento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viabilidad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jurídica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las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propuestas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ciudadanas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mediante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validación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técnica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interdisciplinaria</a:t>
            </a:r>
            <a:r>
              <a:rPr lang="en-US" sz="1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C8DA47A-A687-48CE-85A3-25B8C2FDACF1}"/>
              </a:ext>
            </a:extLst>
          </p:cNvPr>
          <p:cNvGraphicFramePr/>
          <p:nvPr/>
        </p:nvGraphicFramePr>
        <p:xfrm>
          <a:off x="6273802" y="1110381"/>
          <a:ext cx="5741522" cy="522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D96C96D7-1A99-498B-9893-900CBE6A5634}"/>
              </a:ext>
            </a:extLst>
          </p:cNvPr>
          <p:cNvSpPr/>
          <p:nvPr/>
        </p:nvSpPr>
        <p:spPr>
          <a:xfrm>
            <a:off x="10540999" y="4608835"/>
            <a:ext cx="366274" cy="45646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AE7A0DF-1EF8-4F35-B57B-FA7EC52CFA38}"/>
              </a:ext>
            </a:extLst>
          </p:cNvPr>
          <p:cNvSpPr txBox="1"/>
          <p:nvPr/>
        </p:nvSpPr>
        <p:spPr>
          <a:xfrm>
            <a:off x="6439449" y="6048530"/>
            <a:ext cx="2095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*Junto con el lanzamiento 2025</a:t>
            </a:r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AE54067-C5B4-4897-BB22-E1B4D750D7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448" y="3173791"/>
            <a:ext cx="2886473" cy="287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21474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883FA-5E79-4956-EF94-E41B77D6C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3;p8">
            <a:extLst>
              <a:ext uri="{FF2B5EF4-FFF2-40B4-BE49-F238E27FC236}">
                <a16:creationId xmlns:a16="http://schemas.microsoft.com/office/drawing/2014/main" id="{EDAD3741-7B2F-0339-677B-C51D7F660DE5}"/>
              </a:ext>
            </a:extLst>
          </p:cNvPr>
          <p:cNvSpPr/>
          <p:nvPr/>
        </p:nvSpPr>
        <p:spPr>
          <a:xfrm>
            <a:off x="0" y="-25399"/>
            <a:ext cx="12192000" cy="1107244"/>
          </a:xfrm>
          <a:prstGeom prst="rect">
            <a:avLst/>
          </a:prstGeom>
          <a:solidFill>
            <a:srgbClr val="F3F3F3"/>
          </a:solidFill>
          <a:ln w="25400" cap="flat" cmpd="sng">
            <a:solidFill>
              <a:srgbClr val="F0EE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471;p17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4297416-DB8C-4854-DA88-95979798638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224;p8">
            <a:extLst>
              <a:ext uri="{FF2B5EF4-FFF2-40B4-BE49-F238E27FC236}">
                <a16:creationId xmlns:a16="http://schemas.microsoft.com/office/drawing/2014/main" id="{0B54DF34-3F93-53B3-7869-97E5AE5E70D6}"/>
              </a:ext>
            </a:extLst>
          </p:cNvPr>
          <p:cNvSpPr txBox="1"/>
          <p:nvPr/>
        </p:nvSpPr>
        <p:spPr>
          <a:xfrm>
            <a:off x="-92589" y="284892"/>
            <a:ext cx="10823186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709738" indent="0">
              <a:lnSpc>
                <a:spcPct val="70000"/>
              </a:lnSpc>
              <a:buSzPts val="5400"/>
              <a:buNone/>
              <a:defRPr sz="7200" b="1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s-MX" sz="3600" dirty="0">
                <a:solidFill>
                  <a:srgbClr val="5AAE30"/>
                </a:solidFill>
              </a:rPr>
              <a:t>SEGUIMIENTO</a:t>
            </a:r>
            <a:endParaRPr lang="es-MX" sz="4800" dirty="0">
              <a:solidFill>
                <a:srgbClr val="5AAE30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FF725C0-E0F5-CA3E-E484-3831CC3F2C81}"/>
              </a:ext>
            </a:extLst>
          </p:cNvPr>
          <p:cNvSpPr/>
          <p:nvPr/>
        </p:nvSpPr>
        <p:spPr>
          <a:xfrm>
            <a:off x="37793" y="640469"/>
            <a:ext cx="10823186" cy="52564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ACUERDOS DE COMUNA O CORREGIMIENTO: 2018-2024</a:t>
            </a:r>
          </a:p>
        </p:txBody>
      </p:sp>
      <p:pic>
        <p:nvPicPr>
          <p:cNvPr id="1026" name="Picture 2" descr="Seguimiento, presentación de informes y evaluación del proyecto | Top Tips  for Youth Action">
            <a:extLst>
              <a:ext uri="{FF2B5EF4-FFF2-40B4-BE49-F238E27FC236}">
                <a16:creationId xmlns:a16="http://schemas.microsoft.com/office/drawing/2014/main" id="{9963970C-2BD4-4690-A9DD-75FD51F53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401" y="4255962"/>
            <a:ext cx="4460808" cy="260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E1B5E91-9FB3-43B3-B8AC-48A872ADC3B0}"/>
              </a:ext>
            </a:extLst>
          </p:cNvPr>
          <p:cNvGraphicFramePr/>
          <p:nvPr/>
        </p:nvGraphicFramePr>
        <p:xfrm>
          <a:off x="183165" y="1081845"/>
          <a:ext cx="9946640" cy="4610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DA2CB1C0-40BB-46B4-A6A8-6EF50EADC265}"/>
              </a:ext>
            </a:extLst>
          </p:cNvPr>
          <p:cNvSpPr txBox="1"/>
          <p:nvPr/>
        </p:nvSpPr>
        <p:spPr>
          <a:xfrm>
            <a:off x="444500" y="5029200"/>
            <a:ext cx="757230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“Proceso semestral, del análisis de la gestión realizada para la implementación de los ejercicios que integran la Estrategia general de Presupuestos Participativos; y de otra, la apreciación y valoración de los resultados y los impactos que generan los ejercicios dentro de las comunidades beneficiadas.” </a:t>
            </a:r>
            <a:r>
              <a:rPr lang="es-CO" dirty="0"/>
              <a:t>Título V. Decreto 0159 de 2021</a:t>
            </a:r>
          </a:p>
        </p:txBody>
      </p:sp>
    </p:spTree>
    <p:extLst>
      <p:ext uri="{BB962C8B-B14F-4D97-AF65-F5344CB8AC3E}">
        <p14:creationId xmlns:p14="http://schemas.microsoft.com/office/powerpoint/2010/main" val="301603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79158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¿Qué son los presupuestos participativos?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15BC59-50DD-486F-B24A-94147CA92C65}"/>
              </a:ext>
            </a:extLst>
          </p:cNvPr>
          <p:cNvSpPr txBox="1"/>
          <p:nvPr/>
        </p:nvSpPr>
        <p:spPr>
          <a:xfrm>
            <a:off x="4785688" y="683753"/>
            <a:ext cx="60935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dirty="0"/>
              <a:t>Los presupuestos participativos son un proceso democrático, incluyente. 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La ciudadanía y sus organizaciones deciden la inversión de </a:t>
            </a:r>
            <a:r>
              <a:rPr lang="es-ES" dirty="0"/>
              <a:t>un porcentaje de los Ingresos Corrientes de Libre Destinación del Municipio (4% acuerdos de comuna, 1% acuerdos escolares)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Una proyección del presupuesto a disponer en la vigencia siguiente y mediante procesos organizados que culminan con los Acuerdos de comuna o corregimiento y Acuerdos Escolares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CO" dirty="0"/>
              <a:t>Los contenidos del Plan de Desarrollo Municipal, la </a:t>
            </a:r>
            <a:r>
              <a:rPr lang="es-ES" dirty="0"/>
              <a:t>viabilidad </a:t>
            </a:r>
            <a:r>
              <a:rPr lang="es-ES" b="1" dirty="0"/>
              <a:t>jurídica, técnica y financiera </a:t>
            </a:r>
            <a:r>
              <a:rPr lang="es-ES" dirty="0"/>
              <a:t>de los proyectos y las necesidades identificadas en los Planes de desarrollo comunal</a:t>
            </a:r>
            <a:r>
              <a:rPr lang="es-CO" dirty="0"/>
              <a:t>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BC96389-167B-4FDB-875B-57C673DF11C1}"/>
              </a:ext>
            </a:extLst>
          </p:cNvPr>
          <p:cNvCxnSpPr/>
          <p:nvPr/>
        </p:nvCxnSpPr>
        <p:spPr>
          <a:xfrm>
            <a:off x="7430654" y="1149885"/>
            <a:ext cx="665018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FA0580E-1577-4818-8D3B-43DF84F16DB4}"/>
              </a:ext>
            </a:extLst>
          </p:cNvPr>
          <p:cNvCxnSpPr/>
          <p:nvPr/>
        </p:nvCxnSpPr>
        <p:spPr>
          <a:xfrm>
            <a:off x="8095672" y="1149885"/>
            <a:ext cx="0" cy="60960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4D8D0F1-4D68-4BAE-9435-30999DA60547}"/>
              </a:ext>
            </a:extLst>
          </p:cNvPr>
          <p:cNvCxnSpPr/>
          <p:nvPr/>
        </p:nvCxnSpPr>
        <p:spPr>
          <a:xfrm>
            <a:off x="8274172" y="2678668"/>
            <a:ext cx="0" cy="554182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B38573D-029C-4530-A79F-5519F7DF655B}"/>
              </a:ext>
            </a:extLst>
          </p:cNvPr>
          <p:cNvCxnSpPr>
            <a:cxnSpLocks/>
          </p:cNvCxnSpPr>
          <p:nvPr/>
        </p:nvCxnSpPr>
        <p:spPr>
          <a:xfrm flipH="1">
            <a:off x="7250544" y="3232850"/>
            <a:ext cx="103447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71BB7B8A-26AD-40A4-9CC9-BFE640DBBEE2}"/>
              </a:ext>
            </a:extLst>
          </p:cNvPr>
          <p:cNvCxnSpPr/>
          <p:nvPr/>
        </p:nvCxnSpPr>
        <p:spPr>
          <a:xfrm>
            <a:off x="7250544" y="3232850"/>
            <a:ext cx="0" cy="304800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81C62AE-ED5D-4BE8-92B8-FACE60DF9938}"/>
              </a:ext>
            </a:extLst>
          </p:cNvPr>
          <p:cNvCxnSpPr/>
          <p:nvPr/>
        </p:nvCxnSpPr>
        <p:spPr>
          <a:xfrm>
            <a:off x="7241309" y="4391763"/>
            <a:ext cx="0" cy="40640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E2FB915-F958-45E6-8E9E-A4F0575269F2}"/>
              </a:ext>
            </a:extLst>
          </p:cNvPr>
          <p:cNvCxnSpPr/>
          <p:nvPr/>
        </p:nvCxnSpPr>
        <p:spPr>
          <a:xfrm>
            <a:off x="7230463" y="4798163"/>
            <a:ext cx="1043709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1A5C51F-A80B-43B0-B679-FC348764B193}"/>
              </a:ext>
            </a:extLst>
          </p:cNvPr>
          <p:cNvCxnSpPr>
            <a:cxnSpLocks/>
          </p:cNvCxnSpPr>
          <p:nvPr/>
        </p:nvCxnSpPr>
        <p:spPr>
          <a:xfrm>
            <a:off x="8262477" y="4798163"/>
            <a:ext cx="1" cy="369454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6E597A-2AE5-45EB-93F0-91F9639CC8BE}"/>
              </a:ext>
            </a:extLst>
          </p:cNvPr>
          <p:cNvSpPr txBox="1"/>
          <p:nvPr/>
        </p:nvSpPr>
        <p:spPr>
          <a:xfrm>
            <a:off x="8434392" y="120824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En el cual</a:t>
            </a:r>
            <a:endParaRPr lang="es-CO" b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92DA47D-186C-4092-8379-2744FE4948F9}"/>
              </a:ext>
            </a:extLst>
          </p:cNvPr>
          <p:cNvSpPr txBox="1"/>
          <p:nvPr/>
        </p:nvSpPr>
        <p:spPr>
          <a:xfrm>
            <a:off x="8531552" y="2863518"/>
            <a:ext cx="2175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Con base en </a:t>
            </a:r>
            <a:endParaRPr lang="es-CO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07254EF-2344-4010-94D6-D542AB3E3842}"/>
              </a:ext>
            </a:extLst>
          </p:cNvPr>
          <p:cNvSpPr txBox="1"/>
          <p:nvPr/>
        </p:nvSpPr>
        <p:spPr>
          <a:xfrm>
            <a:off x="8482847" y="4578378"/>
            <a:ext cx="2175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Atendiendo a</a:t>
            </a:r>
            <a:r>
              <a:rPr lang="es-CO" dirty="0"/>
              <a:t> 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ángulo: esquina doblada 28">
            <a:extLst>
              <a:ext uri="{FF2B5EF4-FFF2-40B4-BE49-F238E27FC236}">
                <a16:creationId xmlns:a16="http://schemas.microsoft.com/office/drawing/2014/main" id="{3BE62D45-DBC2-4870-A0CB-406C3E4D0B79}"/>
              </a:ext>
            </a:extLst>
          </p:cNvPr>
          <p:cNvSpPr/>
          <p:nvPr/>
        </p:nvSpPr>
        <p:spPr>
          <a:xfrm>
            <a:off x="1312812" y="3762338"/>
            <a:ext cx="2450970" cy="1665250"/>
          </a:xfrm>
          <a:prstGeom prst="foldedCorner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ES" sz="1400" dirty="0"/>
              <a:t>No son un proyecto productivo</a:t>
            </a:r>
          </a:p>
          <a:p>
            <a:pPr algn="ctr"/>
            <a:endParaRPr lang="es-ES" sz="1400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s-ES" sz="1400" dirty="0"/>
              <a:t>No son una asistencia técnica o apoyo financiero</a:t>
            </a:r>
          </a:p>
          <a:p>
            <a:pPr algn="ctr"/>
            <a:endParaRPr lang="es-CO" dirty="0"/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¿Cuáles son las bases normativas?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515BC59-50DD-486F-B24A-94147CA92C65}"/>
              </a:ext>
            </a:extLst>
          </p:cNvPr>
          <p:cNvSpPr txBox="1"/>
          <p:nvPr/>
        </p:nvSpPr>
        <p:spPr>
          <a:xfrm>
            <a:off x="4847502" y="104813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dirty="0"/>
              <a:t> 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" y="5199550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irámide - Iconos gratis de negocio">
            <a:extLst>
              <a:ext uri="{FF2B5EF4-FFF2-40B4-BE49-F238E27FC236}">
                <a16:creationId xmlns:a16="http://schemas.microsoft.com/office/drawing/2014/main" id="{3B0FED4B-3691-43B3-B1CF-40EAF7786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11" y="1417464"/>
            <a:ext cx="3588170" cy="358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B8927666-D8F3-4130-BEE4-2C76F6A8D3B0}"/>
              </a:ext>
            </a:extLst>
          </p:cNvPr>
          <p:cNvSpPr txBox="1"/>
          <p:nvPr/>
        </p:nvSpPr>
        <p:spPr>
          <a:xfrm>
            <a:off x="7953925" y="2142364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Ley 1551 de 2012</a:t>
            </a:r>
          </a:p>
          <a:p>
            <a:r>
              <a:rPr lang="es-CO" dirty="0"/>
              <a:t>Ley 1757 de 2015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3E7E673-4DBF-4134-A749-1E3DBD16D7A4}"/>
              </a:ext>
            </a:extLst>
          </p:cNvPr>
          <p:cNvSpPr txBox="1"/>
          <p:nvPr/>
        </p:nvSpPr>
        <p:spPr>
          <a:xfrm>
            <a:off x="8158428" y="3158027"/>
            <a:ext cx="36632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Acuerdo Municipal 036 de 2012</a:t>
            </a:r>
          </a:p>
          <a:p>
            <a:r>
              <a:rPr lang="es-ES" sz="1800" dirty="0"/>
              <a:t>Acuerdo Municipal 007 de 2024</a:t>
            </a:r>
            <a:endParaRPr lang="es-CO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CB1DA7E-C19E-4770-896A-CC72FE86112C}"/>
              </a:ext>
            </a:extLst>
          </p:cNvPr>
          <p:cNvSpPr txBox="1"/>
          <p:nvPr/>
        </p:nvSpPr>
        <p:spPr>
          <a:xfrm>
            <a:off x="8427154" y="4349741"/>
            <a:ext cx="3588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Decreto 0159 de 2021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A40DF4B-3534-4FF0-BA9F-F4493A63085E}"/>
              </a:ext>
            </a:extLst>
          </p:cNvPr>
          <p:cNvSpPr txBox="1"/>
          <p:nvPr/>
        </p:nvSpPr>
        <p:spPr>
          <a:xfrm>
            <a:off x="7672061" y="1480931"/>
            <a:ext cx="3588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Constitución Política. Art. 1.</a:t>
            </a:r>
            <a:endParaRPr lang="es-CO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447F180-7BC4-4B73-8587-3D4FBD98B78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963" y="3804358"/>
            <a:ext cx="1828717" cy="182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5562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¿Cómo se clasifican? </a:t>
            </a:r>
          </a:p>
        </p:txBody>
      </p:sp>
      <p:pic>
        <p:nvPicPr>
          <p:cNvPr id="3074" name="Picture 2" descr="Clasificación - Iconos gratis de computadora">
            <a:extLst>
              <a:ext uri="{FF2B5EF4-FFF2-40B4-BE49-F238E27FC236}">
                <a16:creationId xmlns:a16="http://schemas.microsoft.com/office/drawing/2014/main" id="{3A21783B-96BB-4898-BC02-7F734E245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111"/>
          <a:stretch/>
        </p:blipFill>
        <p:spPr bwMode="auto">
          <a:xfrm>
            <a:off x="5460194" y="154393"/>
            <a:ext cx="1382448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781AB2E-A1AC-4784-BA3E-FD446DB42BD0}"/>
              </a:ext>
            </a:extLst>
          </p:cNvPr>
          <p:cNvSpPr txBox="1"/>
          <p:nvPr/>
        </p:nvSpPr>
        <p:spPr>
          <a:xfrm>
            <a:off x="4543086" y="3886190"/>
            <a:ext cx="291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Acuerdos de comuna o corregimiento</a:t>
            </a:r>
            <a:endParaRPr lang="es-CO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AABD3E7-F573-43C5-9F42-A4E9C6CC5ADB}"/>
              </a:ext>
            </a:extLst>
          </p:cNvPr>
          <p:cNvSpPr txBox="1"/>
          <p:nvPr/>
        </p:nvSpPr>
        <p:spPr>
          <a:xfrm>
            <a:off x="8378885" y="3867603"/>
            <a:ext cx="240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Acuerdos Escolares</a:t>
            </a:r>
            <a:endParaRPr lang="es-CO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54A7837-83BA-4B8D-A9D4-FB8487268902}"/>
              </a:ext>
            </a:extLst>
          </p:cNvPr>
          <p:cNvSpPr txBox="1"/>
          <p:nvPr/>
        </p:nvSpPr>
        <p:spPr>
          <a:xfrm>
            <a:off x="4543086" y="4717187"/>
            <a:ext cx="31310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Se priorizan proyectos mediante la concertación ciudadana para el beneficio de las comunas y los corregimientos de la ciudad</a:t>
            </a:r>
            <a:endParaRPr lang="es-CO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E1844BA-9946-4495-8C38-3A65690415D2}"/>
              </a:ext>
            </a:extLst>
          </p:cNvPr>
          <p:cNvSpPr txBox="1"/>
          <p:nvPr/>
        </p:nvSpPr>
        <p:spPr>
          <a:xfrm>
            <a:off x="8258589" y="4717187"/>
            <a:ext cx="35447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Dirigido a los estudiantes de las Instituciones Educativas Oficiales del Municipio de Bucaramanga, en el cual se priorizan proyectos para la comunidad educativa. </a:t>
            </a:r>
            <a:endParaRPr lang="es-CO" dirty="0"/>
          </a:p>
        </p:txBody>
      </p:sp>
      <p:pic>
        <p:nvPicPr>
          <p:cNvPr id="21" name="Picture 2" descr="Clasificación - Iconos gratis de computadora">
            <a:extLst>
              <a:ext uri="{FF2B5EF4-FFF2-40B4-BE49-F238E27FC236}">
                <a16:creationId xmlns:a16="http://schemas.microsoft.com/office/drawing/2014/main" id="{82EED740-56D0-4ABA-94F0-11C9DA4D5F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2" r="30124"/>
          <a:stretch/>
        </p:blipFill>
        <p:spPr bwMode="auto">
          <a:xfrm>
            <a:off x="8505818" y="77326"/>
            <a:ext cx="1429813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C290C446-4814-44CF-AF95-E1700982C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8" y="4939491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FC709D6-EEA0-4DFE-B85C-10DCE48AB8A8}"/>
              </a:ext>
            </a:extLst>
          </p:cNvPr>
          <p:cNvSpPr txBox="1"/>
          <p:nvPr/>
        </p:nvSpPr>
        <p:spPr>
          <a:xfrm>
            <a:off x="1144048" y="4116794"/>
            <a:ext cx="2481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Artículo 4 del </a:t>
            </a:r>
          </a:p>
          <a:p>
            <a:pPr algn="ctr"/>
            <a:r>
              <a:rPr lang="es-ES" dirty="0"/>
              <a:t>Decreto 0159 de 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806326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¿Qué instancias de concertación existen?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" y="5028634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ítulo 5">
            <a:extLst>
              <a:ext uri="{FF2B5EF4-FFF2-40B4-BE49-F238E27FC236}">
                <a16:creationId xmlns:a16="http://schemas.microsoft.com/office/drawing/2014/main" id="{4D9796A5-E443-4A93-B6F4-5303E3587A88}"/>
              </a:ext>
            </a:extLst>
          </p:cNvPr>
          <p:cNvSpPr txBox="1">
            <a:spLocks/>
          </p:cNvSpPr>
          <p:nvPr/>
        </p:nvSpPr>
        <p:spPr>
          <a:xfrm>
            <a:off x="5351470" y="1341457"/>
            <a:ext cx="10048407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5400" dirty="0">
              <a:solidFill>
                <a:srgbClr val="58BA4D"/>
              </a:solidFill>
              <a:latin typeface="Amsi Pro Black" panose="020F0903040100060004" pitchFamily="34" charset="0"/>
            </a:endParaRPr>
          </a:p>
        </p:txBody>
      </p:sp>
      <p:sp>
        <p:nvSpPr>
          <p:cNvPr id="36" name="Google Shape;1791;p34">
            <a:extLst>
              <a:ext uri="{FF2B5EF4-FFF2-40B4-BE49-F238E27FC236}">
                <a16:creationId xmlns:a16="http://schemas.microsoft.com/office/drawing/2014/main" id="{BB87E0F8-0A39-4739-8011-DF289D6B8B18}"/>
              </a:ext>
            </a:extLst>
          </p:cNvPr>
          <p:cNvSpPr/>
          <p:nvPr/>
        </p:nvSpPr>
        <p:spPr>
          <a:xfrm>
            <a:off x="5611750" y="721147"/>
            <a:ext cx="3759447" cy="1153626"/>
          </a:xfrm>
          <a:custGeom>
            <a:avLst/>
            <a:gdLst/>
            <a:ahLst/>
            <a:cxnLst/>
            <a:rect l="l" t="t" r="r" b="b"/>
            <a:pathLst>
              <a:path w="58640" h="17979" extrusionOk="0">
                <a:moveTo>
                  <a:pt x="8990" y="1"/>
                </a:moveTo>
                <a:cubicBezTo>
                  <a:pt x="4025" y="1"/>
                  <a:pt x="1" y="4025"/>
                  <a:pt x="1" y="8990"/>
                </a:cubicBezTo>
                <a:cubicBezTo>
                  <a:pt x="1" y="13955"/>
                  <a:pt x="4025" y="17979"/>
                  <a:pt x="8990" y="17979"/>
                </a:cubicBezTo>
                <a:lnTo>
                  <a:pt x="49650" y="17979"/>
                </a:lnTo>
                <a:cubicBezTo>
                  <a:pt x="54615" y="17979"/>
                  <a:pt x="58639" y="13955"/>
                  <a:pt x="58639" y="8990"/>
                </a:cubicBezTo>
                <a:cubicBezTo>
                  <a:pt x="58639" y="4025"/>
                  <a:pt x="54615" y="1"/>
                  <a:pt x="4965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b="1" dirty="0"/>
              <a:t>COMITÉ TÉCNICO DE PRESUPUESTOS PARTICIPATIVOS</a:t>
            </a:r>
            <a:endParaRPr b="1" dirty="0"/>
          </a:p>
        </p:txBody>
      </p:sp>
      <p:sp>
        <p:nvSpPr>
          <p:cNvPr id="37" name="Google Shape;1806;p34">
            <a:extLst>
              <a:ext uri="{FF2B5EF4-FFF2-40B4-BE49-F238E27FC236}">
                <a16:creationId xmlns:a16="http://schemas.microsoft.com/office/drawing/2014/main" id="{96174A96-4398-41B0-8412-57CD075529D5}"/>
              </a:ext>
            </a:extLst>
          </p:cNvPr>
          <p:cNvSpPr/>
          <p:nvPr/>
        </p:nvSpPr>
        <p:spPr>
          <a:xfrm>
            <a:off x="6150521" y="2948678"/>
            <a:ext cx="28" cy="2388"/>
          </a:xfrm>
          <a:custGeom>
            <a:avLst/>
            <a:gdLst/>
            <a:ahLst/>
            <a:cxnLst/>
            <a:rect l="l" t="t" r="r" b="b"/>
            <a:pathLst>
              <a:path w="1" h="85" extrusionOk="0">
                <a:moveTo>
                  <a:pt x="1" y="84"/>
                </a:moveTo>
                <a:lnTo>
                  <a:pt x="1" y="1"/>
                </a:lnTo>
                <a:lnTo>
                  <a:pt x="1" y="84"/>
                </a:lnTo>
                <a:close/>
              </a:path>
            </a:pathLst>
          </a:custGeom>
          <a:solidFill>
            <a:srgbClr val="5EB2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1811;p34">
            <a:extLst>
              <a:ext uri="{FF2B5EF4-FFF2-40B4-BE49-F238E27FC236}">
                <a16:creationId xmlns:a16="http://schemas.microsoft.com/office/drawing/2014/main" id="{8344B8AE-4DF7-44AC-883D-1B57365CAB0F}"/>
              </a:ext>
            </a:extLst>
          </p:cNvPr>
          <p:cNvGrpSpPr/>
          <p:nvPr/>
        </p:nvGrpSpPr>
        <p:grpSpPr>
          <a:xfrm>
            <a:off x="5655758" y="2008645"/>
            <a:ext cx="1656602" cy="574753"/>
            <a:chOff x="2776401" y="3157981"/>
            <a:chExt cx="1656602" cy="574753"/>
          </a:xfrm>
        </p:grpSpPr>
        <p:sp>
          <p:nvSpPr>
            <p:cNvPr id="39" name="Google Shape;1812;p34">
              <a:extLst>
                <a:ext uri="{FF2B5EF4-FFF2-40B4-BE49-F238E27FC236}">
                  <a16:creationId xmlns:a16="http://schemas.microsoft.com/office/drawing/2014/main" id="{B31B25BA-BAD0-4050-864F-342CC99BBAD8}"/>
                </a:ext>
              </a:extLst>
            </p:cNvPr>
            <p:cNvSpPr/>
            <p:nvPr/>
          </p:nvSpPr>
          <p:spPr>
            <a:xfrm>
              <a:off x="4378802" y="3157981"/>
              <a:ext cx="54200" cy="53891"/>
            </a:xfrm>
            <a:custGeom>
              <a:avLst/>
              <a:gdLst/>
              <a:ahLst/>
              <a:cxnLst/>
              <a:rect l="l" t="t" r="r" b="b"/>
              <a:pathLst>
                <a:path w="1929" h="1918" extrusionOk="0">
                  <a:moveTo>
                    <a:pt x="965" y="0"/>
                  </a:moveTo>
                  <a:cubicBezTo>
                    <a:pt x="429" y="0"/>
                    <a:pt x="0" y="429"/>
                    <a:pt x="0" y="953"/>
                  </a:cubicBezTo>
                  <a:cubicBezTo>
                    <a:pt x="0" y="1489"/>
                    <a:pt x="429" y="1917"/>
                    <a:pt x="965" y="1917"/>
                  </a:cubicBezTo>
                  <a:cubicBezTo>
                    <a:pt x="1500" y="1917"/>
                    <a:pt x="1929" y="1489"/>
                    <a:pt x="1929" y="953"/>
                  </a:cubicBezTo>
                  <a:cubicBezTo>
                    <a:pt x="1929" y="429"/>
                    <a:pt x="1500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813;p34">
              <a:extLst>
                <a:ext uri="{FF2B5EF4-FFF2-40B4-BE49-F238E27FC236}">
                  <a16:creationId xmlns:a16="http://schemas.microsoft.com/office/drawing/2014/main" id="{451FF76B-BE1C-419A-A92B-E3403F000CDF}"/>
                </a:ext>
              </a:extLst>
            </p:cNvPr>
            <p:cNvSpPr/>
            <p:nvPr/>
          </p:nvSpPr>
          <p:spPr>
            <a:xfrm>
              <a:off x="2776401" y="3678506"/>
              <a:ext cx="54228" cy="54228"/>
            </a:xfrm>
            <a:custGeom>
              <a:avLst/>
              <a:gdLst/>
              <a:ahLst/>
              <a:cxnLst/>
              <a:rect l="l" t="t" r="r" b="b"/>
              <a:pathLst>
                <a:path w="1930" h="1930" extrusionOk="0">
                  <a:moveTo>
                    <a:pt x="965" y="0"/>
                  </a:moveTo>
                  <a:cubicBezTo>
                    <a:pt x="429" y="0"/>
                    <a:pt x="0" y="429"/>
                    <a:pt x="0" y="965"/>
                  </a:cubicBezTo>
                  <a:cubicBezTo>
                    <a:pt x="0" y="1489"/>
                    <a:pt x="429" y="1929"/>
                    <a:pt x="965" y="1929"/>
                  </a:cubicBezTo>
                  <a:cubicBezTo>
                    <a:pt x="1500" y="1929"/>
                    <a:pt x="1929" y="1489"/>
                    <a:pt x="1929" y="965"/>
                  </a:cubicBezTo>
                  <a:cubicBezTo>
                    <a:pt x="1929" y="429"/>
                    <a:pt x="1500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814;p34">
              <a:extLst>
                <a:ext uri="{FF2B5EF4-FFF2-40B4-BE49-F238E27FC236}">
                  <a16:creationId xmlns:a16="http://schemas.microsoft.com/office/drawing/2014/main" id="{153B1668-7C59-4AAF-91E0-1DC7809D1968}"/>
                </a:ext>
              </a:extLst>
            </p:cNvPr>
            <p:cNvSpPr/>
            <p:nvPr/>
          </p:nvSpPr>
          <p:spPr>
            <a:xfrm>
              <a:off x="2792781" y="3174025"/>
              <a:ext cx="1623867" cy="542310"/>
            </a:xfrm>
            <a:custGeom>
              <a:avLst/>
              <a:gdLst/>
              <a:ahLst/>
              <a:cxnLst/>
              <a:rect l="l" t="t" r="r" b="b"/>
              <a:pathLst>
                <a:path w="57794" h="19301" extrusionOk="0">
                  <a:moveTo>
                    <a:pt x="57413" y="1"/>
                  </a:moveTo>
                  <a:cubicBezTo>
                    <a:pt x="57198" y="1"/>
                    <a:pt x="57032" y="179"/>
                    <a:pt x="57032" y="382"/>
                  </a:cubicBezTo>
                  <a:lnTo>
                    <a:pt x="57032" y="7156"/>
                  </a:lnTo>
                  <a:lnTo>
                    <a:pt x="382" y="7156"/>
                  </a:lnTo>
                  <a:cubicBezTo>
                    <a:pt x="167" y="7156"/>
                    <a:pt x="1" y="7335"/>
                    <a:pt x="1" y="7537"/>
                  </a:cubicBezTo>
                  <a:lnTo>
                    <a:pt x="1" y="18920"/>
                  </a:lnTo>
                  <a:cubicBezTo>
                    <a:pt x="1" y="19122"/>
                    <a:pt x="167" y="19301"/>
                    <a:pt x="382" y="19301"/>
                  </a:cubicBezTo>
                  <a:cubicBezTo>
                    <a:pt x="596" y="19301"/>
                    <a:pt x="763" y="19122"/>
                    <a:pt x="763" y="18920"/>
                  </a:cubicBezTo>
                  <a:lnTo>
                    <a:pt x="763" y="7918"/>
                  </a:lnTo>
                  <a:lnTo>
                    <a:pt x="57413" y="7918"/>
                  </a:lnTo>
                  <a:cubicBezTo>
                    <a:pt x="57627" y="7918"/>
                    <a:pt x="57794" y="7752"/>
                    <a:pt x="57794" y="7537"/>
                  </a:cubicBezTo>
                  <a:lnTo>
                    <a:pt x="57794" y="382"/>
                  </a:lnTo>
                  <a:cubicBezTo>
                    <a:pt x="57794" y="179"/>
                    <a:pt x="57627" y="1"/>
                    <a:pt x="5741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1819;p34">
            <a:extLst>
              <a:ext uri="{FF2B5EF4-FFF2-40B4-BE49-F238E27FC236}">
                <a16:creationId xmlns:a16="http://schemas.microsoft.com/office/drawing/2014/main" id="{394E37B6-4DAA-478B-880C-1B59FF4B1974}"/>
              </a:ext>
            </a:extLst>
          </p:cNvPr>
          <p:cNvGrpSpPr/>
          <p:nvPr/>
        </p:nvGrpSpPr>
        <p:grpSpPr>
          <a:xfrm>
            <a:off x="7510274" y="2019862"/>
            <a:ext cx="1656602" cy="574753"/>
            <a:chOff x="4710994" y="3157981"/>
            <a:chExt cx="1656602" cy="574753"/>
          </a:xfrm>
        </p:grpSpPr>
        <p:sp>
          <p:nvSpPr>
            <p:cNvPr id="43" name="Google Shape;1820;p34">
              <a:extLst>
                <a:ext uri="{FF2B5EF4-FFF2-40B4-BE49-F238E27FC236}">
                  <a16:creationId xmlns:a16="http://schemas.microsoft.com/office/drawing/2014/main" id="{8FC7EA6C-5173-4C2D-8BFA-FFEBFABA30DB}"/>
                </a:ext>
              </a:extLst>
            </p:cNvPr>
            <p:cNvSpPr/>
            <p:nvPr/>
          </p:nvSpPr>
          <p:spPr>
            <a:xfrm>
              <a:off x="4710994" y="3157981"/>
              <a:ext cx="54200" cy="53891"/>
            </a:xfrm>
            <a:custGeom>
              <a:avLst/>
              <a:gdLst/>
              <a:ahLst/>
              <a:cxnLst/>
              <a:rect l="l" t="t" r="r" b="b"/>
              <a:pathLst>
                <a:path w="1929" h="1918" extrusionOk="0">
                  <a:moveTo>
                    <a:pt x="965" y="0"/>
                  </a:moveTo>
                  <a:cubicBezTo>
                    <a:pt x="429" y="0"/>
                    <a:pt x="0" y="429"/>
                    <a:pt x="0" y="953"/>
                  </a:cubicBezTo>
                  <a:cubicBezTo>
                    <a:pt x="0" y="1489"/>
                    <a:pt x="429" y="1917"/>
                    <a:pt x="965" y="1917"/>
                  </a:cubicBezTo>
                  <a:cubicBezTo>
                    <a:pt x="1488" y="1917"/>
                    <a:pt x="1929" y="1489"/>
                    <a:pt x="1929" y="953"/>
                  </a:cubicBezTo>
                  <a:cubicBezTo>
                    <a:pt x="1929" y="429"/>
                    <a:pt x="1488" y="0"/>
                    <a:pt x="96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821;p34">
              <a:extLst>
                <a:ext uri="{FF2B5EF4-FFF2-40B4-BE49-F238E27FC236}">
                  <a16:creationId xmlns:a16="http://schemas.microsoft.com/office/drawing/2014/main" id="{E96F531C-BF76-4D29-B8C7-E56B07D2582D}"/>
                </a:ext>
              </a:extLst>
            </p:cNvPr>
            <p:cNvSpPr/>
            <p:nvPr/>
          </p:nvSpPr>
          <p:spPr>
            <a:xfrm>
              <a:off x="6313395" y="3678506"/>
              <a:ext cx="54200" cy="54228"/>
            </a:xfrm>
            <a:custGeom>
              <a:avLst/>
              <a:gdLst/>
              <a:ahLst/>
              <a:cxnLst/>
              <a:rect l="l" t="t" r="r" b="b"/>
              <a:pathLst>
                <a:path w="1929" h="1930" extrusionOk="0">
                  <a:moveTo>
                    <a:pt x="964" y="0"/>
                  </a:moveTo>
                  <a:cubicBezTo>
                    <a:pt x="429" y="0"/>
                    <a:pt x="0" y="429"/>
                    <a:pt x="0" y="965"/>
                  </a:cubicBezTo>
                  <a:cubicBezTo>
                    <a:pt x="0" y="1489"/>
                    <a:pt x="429" y="1929"/>
                    <a:pt x="964" y="1929"/>
                  </a:cubicBezTo>
                  <a:cubicBezTo>
                    <a:pt x="1488" y="1929"/>
                    <a:pt x="1929" y="1489"/>
                    <a:pt x="1929" y="965"/>
                  </a:cubicBezTo>
                  <a:cubicBezTo>
                    <a:pt x="1929" y="429"/>
                    <a:pt x="1488" y="0"/>
                    <a:pt x="96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822;p34">
              <a:extLst>
                <a:ext uri="{FF2B5EF4-FFF2-40B4-BE49-F238E27FC236}">
                  <a16:creationId xmlns:a16="http://schemas.microsoft.com/office/drawing/2014/main" id="{E1397626-985A-431B-BEE2-125D438441F5}"/>
                </a:ext>
              </a:extLst>
            </p:cNvPr>
            <p:cNvSpPr/>
            <p:nvPr/>
          </p:nvSpPr>
          <p:spPr>
            <a:xfrm>
              <a:off x="4727374" y="3174025"/>
              <a:ext cx="1623867" cy="542310"/>
            </a:xfrm>
            <a:custGeom>
              <a:avLst/>
              <a:gdLst/>
              <a:ahLst/>
              <a:cxnLst/>
              <a:rect l="l" t="t" r="r" b="b"/>
              <a:pathLst>
                <a:path w="57794" h="19301" extrusionOk="0">
                  <a:moveTo>
                    <a:pt x="382" y="1"/>
                  </a:moveTo>
                  <a:cubicBezTo>
                    <a:pt x="167" y="1"/>
                    <a:pt x="1" y="179"/>
                    <a:pt x="1" y="382"/>
                  </a:cubicBezTo>
                  <a:lnTo>
                    <a:pt x="1" y="7537"/>
                  </a:lnTo>
                  <a:cubicBezTo>
                    <a:pt x="1" y="7752"/>
                    <a:pt x="167" y="7918"/>
                    <a:pt x="382" y="7918"/>
                  </a:cubicBezTo>
                  <a:lnTo>
                    <a:pt x="57031" y="7918"/>
                  </a:lnTo>
                  <a:lnTo>
                    <a:pt x="57031" y="18920"/>
                  </a:lnTo>
                  <a:cubicBezTo>
                    <a:pt x="57031" y="19122"/>
                    <a:pt x="57198" y="19301"/>
                    <a:pt x="57412" y="19301"/>
                  </a:cubicBezTo>
                  <a:cubicBezTo>
                    <a:pt x="57615" y="19301"/>
                    <a:pt x="57793" y="19122"/>
                    <a:pt x="57793" y="18920"/>
                  </a:cubicBezTo>
                  <a:lnTo>
                    <a:pt x="57793" y="7537"/>
                  </a:lnTo>
                  <a:cubicBezTo>
                    <a:pt x="57793" y="7335"/>
                    <a:pt x="57615" y="7156"/>
                    <a:pt x="57412" y="7156"/>
                  </a:cubicBezTo>
                  <a:lnTo>
                    <a:pt x="763" y="7156"/>
                  </a:lnTo>
                  <a:lnTo>
                    <a:pt x="763" y="382"/>
                  </a:lnTo>
                  <a:cubicBezTo>
                    <a:pt x="763" y="179"/>
                    <a:pt x="584" y="1"/>
                    <a:pt x="3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1835;p34">
            <a:extLst>
              <a:ext uri="{FF2B5EF4-FFF2-40B4-BE49-F238E27FC236}">
                <a16:creationId xmlns:a16="http://schemas.microsoft.com/office/drawing/2014/main" id="{A511F223-5F44-4809-ADF4-521979D56A91}"/>
              </a:ext>
            </a:extLst>
          </p:cNvPr>
          <p:cNvSpPr/>
          <p:nvPr/>
        </p:nvSpPr>
        <p:spPr>
          <a:xfrm>
            <a:off x="4723741" y="2696875"/>
            <a:ext cx="1864034" cy="2111003"/>
          </a:xfrm>
          <a:custGeom>
            <a:avLst/>
            <a:gdLst/>
            <a:ahLst/>
            <a:cxnLst/>
            <a:rect l="l" t="t" r="r" b="b"/>
            <a:pathLst>
              <a:path w="30505" h="30303" extrusionOk="0">
                <a:moveTo>
                  <a:pt x="27540" y="775"/>
                </a:moveTo>
                <a:cubicBezTo>
                  <a:pt x="28754" y="775"/>
                  <a:pt x="29743" y="1751"/>
                  <a:pt x="29743" y="2966"/>
                </a:cubicBezTo>
                <a:lnTo>
                  <a:pt x="29743" y="27350"/>
                </a:lnTo>
                <a:cubicBezTo>
                  <a:pt x="29743" y="28552"/>
                  <a:pt x="28754" y="29540"/>
                  <a:pt x="27540" y="29540"/>
                </a:cubicBezTo>
                <a:lnTo>
                  <a:pt x="2965" y="29540"/>
                </a:lnTo>
                <a:cubicBezTo>
                  <a:pt x="1751" y="29540"/>
                  <a:pt x="763" y="28552"/>
                  <a:pt x="763" y="27350"/>
                </a:cubicBezTo>
                <a:lnTo>
                  <a:pt x="763" y="2966"/>
                </a:lnTo>
                <a:cubicBezTo>
                  <a:pt x="763" y="1751"/>
                  <a:pt x="1751" y="775"/>
                  <a:pt x="2965" y="775"/>
                </a:cubicBezTo>
                <a:close/>
                <a:moveTo>
                  <a:pt x="2965" y="1"/>
                </a:moveTo>
                <a:cubicBezTo>
                  <a:pt x="1322" y="1"/>
                  <a:pt x="1" y="1334"/>
                  <a:pt x="1" y="2966"/>
                </a:cubicBezTo>
                <a:lnTo>
                  <a:pt x="1" y="27350"/>
                </a:lnTo>
                <a:cubicBezTo>
                  <a:pt x="1" y="28981"/>
                  <a:pt x="1322" y="30302"/>
                  <a:pt x="2965" y="30302"/>
                </a:cubicBezTo>
                <a:lnTo>
                  <a:pt x="27540" y="30302"/>
                </a:lnTo>
                <a:cubicBezTo>
                  <a:pt x="29171" y="30302"/>
                  <a:pt x="30505" y="28981"/>
                  <a:pt x="30505" y="27350"/>
                </a:cubicBezTo>
                <a:lnTo>
                  <a:pt x="30505" y="2966"/>
                </a:lnTo>
                <a:cubicBezTo>
                  <a:pt x="30505" y="1334"/>
                  <a:pt x="29183" y="1"/>
                  <a:pt x="2754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600" dirty="0"/>
              <a:t>SECRETARIA TÉCNICA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ES" sz="1600" dirty="0"/>
          </a:p>
          <a:p>
            <a:pPr algn="ctr">
              <a:buClr>
                <a:schemeClr val="dk1"/>
              </a:buClr>
              <a:buSzPts val="1100"/>
            </a:pPr>
            <a:r>
              <a:rPr lang="es-CO" sz="1400" dirty="0"/>
              <a:t>Secretaría de Planeación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/>
          </a:p>
        </p:txBody>
      </p:sp>
      <p:sp>
        <p:nvSpPr>
          <p:cNvPr id="54" name="Google Shape;1835;p34">
            <a:extLst>
              <a:ext uri="{FF2B5EF4-FFF2-40B4-BE49-F238E27FC236}">
                <a16:creationId xmlns:a16="http://schemas.microsoft.com/office/drawing/2014/main" id="{932FBCE1-4526-48D4-B71D-EB13E18273DE}"/>
              </a:ext>
            </a:extLst>
          </p:cNvPr>
          <p:cNvSpPr/>
          <p:nvPr/>
        </p:nvSpPr>
        <p:spPr>
          <a:xfrm>
            <a:off x="8176991" y="2696875"/>
            <a:ext cx="1925568" cy="2115779"/>
          </a:xfrm>
          <a:custGeom>
            <a:avLst/>
            <a:gdLst/>
            <a:ahLst/>
            <a:cxnLst/>
            <a:rect l="l" t="t" r="r" b="b"/>
            <a:pathLst>
              <a:path w="30505" h="30303" extrusionOk="0">
                <a:moveTo>
                  <a:pt x="27540" y="775"/>
                </a:moveTo>
                <a:cubicBezTo>
                  <a:pt x="28754" y="775"/>
                  <a:pt x="29743" y="1751"/>
                  <a:pt x="29743" y="2966"/>
                </a:cubicBezTo>
                <a:lnTo>
                  <a:pt x="29743" y="27350"/>
                </a:lnTo>
                <a:cubicBezTo>
                  <a:pt x="29743" y="28552"/>
                  <a:pt x="28754" y="29540"/>
                  <a:pt x="27540" y="29540"/>
                </a:cubicBezTo>
                <a:lnTo>
                  <a:pt x="2965" y="29540"/>
                </a:lnTo>
                <a:cubicBezTo>
                  <a:pt x="1751" y="29540"/>
                  <a:pt x="763" y="28552"/>
                  <a:pt x="763" y="27350"/>
                </a:cubicBezTo>
                <a:lnTo>
                  <a:pt x="763" y="2966"/>
                </a:lnTo>
                <a:cubicBezTo>
                  <a:pt x="763" y="1751"/>
                  <a:pt x="1751" y="775"/>
                  <a:pt x="2965" y="775"/>
                </a:cubicBezTo>
                <a:close/>
                <a:moveTo>
                  <a:pt x="2965" y="1"/>
                </a:moveTo>
                <a:cubicBezTo>
                  <a:pt x="1322" y="1"/>
                  <a:pt x="1" y="1334"/>
                  <a:pt x="1" y="2966"/>
                </a:cubicBezTo>
                <a:lnTo>
                  <a:pt x="1" y="27350"/>
                </a:lnTo>
                <a:cubicBezTo>
                  <a:pt x="1" y="28981"/>
                  <a:pt x="1322" y="30302"/>
                  <a:pt x="2965" y="30302"/>
                </a:cubicBezTo>
                <a:lnTo>
                  <a:pt x="27540" y="30302"/>
                </a:lnTo>
                <a:cubicBezTo>
                  <a:pt x="29171" y="30302"/>
                  <a:pt x="30505" y="28981"/>
                  <a:pt x="30505" y="27350"/>
                </a:cubicBezTo>
                <a:lnTo>
                  <a:pt x="30505" y="2966"/>
                </a:lnTo>
                <a:cubicBezTo>
                  <a:pt x="30505" y="1334"/>
                  <a:pt x="29183" y="1"/>
                  <a:pt x="27540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CO" sz="1600" dirty="0">
                <a:cs typeface="Segoe UI" panose="020B0502040204020203" pitchFamily="34" charset="0"/>
              </a:rPr>
              <a:t>MIEMBROS CON VOZ Y VOTO</a:t>
            </a:r>
          </a:p>
          <a:p>
            <a:pPr algn="ctr"/>
            <a:endParaRPr lang="es-CO" sz="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Alcalde o su delegado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Planeación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educación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secretario de hacienda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El orientador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Tres representantes de los presidentes de las JAL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900" dirty="0">
                <a:latin typeface="Segoe UI" panose="020B0502040204020203" pitchFamily="34" charset="0"/>
                <a:cs typeface="Segoe UI" panose="020B0502040204020203" pitchFamily="34" charset="0"/>
              </a:rPr>
              <a:t>Un representante de los presidentes del área rural de las JAL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DEBDF27-D577-4432-B854-D3308F197406}"/>
              </a:ext>
            </a:extLst>
          </p:cNvPr>
          <p:cNvSpPr txBox="1"/>
          <p:nvPr/>
        </p:nvSpPr>
        <p:spPr>
          <a:xfrm>
            <a:off x="10102559" y="3330550"/>
            <a:ext cx="15679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b="1" dirty="0">
                <a:latin typeface="Segoe UI" panose="020B0502040204020203" pitchFamily="34" charset="0"/>
                <a:cs typeface="Segoe UI" panose="020B0502040204020203" pitchFamily="34" charset="0"/>
              </a:rPr>
              <a:t>INVITADOS CON VOZ </a:t>
            </a:r>
          </a:p>
          <a:p>
            <a:pPr algn="ctr"/>
            <a:r>
              <a:rPr lang="es-CO" sz="800" b="1" dirty="0">
                <a:latin typeface="Segoe UI" panose="020B0502040204020203" pitchFamily="34" charset="0"/>
                <a:cs typeface="Segoe UI" panose="020B0502040204020203" pitchFamily="34" charset="0"/>
              </a:rPr>
              <a:t>SIN VOTO</a:t>
            </a:r>
          </a:p>
          <a:p>
            <a:pPr algn="just"/>
            <a:endParaRPr lang="es-CO" sz="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800" dirty="0">
                <a:latin typeface="Segoe UI" panose="020B0502040204020203" pitchFamily="34" charset="0"/>
                <a:cs typeface="Segoe UI" panose="020B0502040204020203" pitchFamily="34" charset="0"/>
              </a:rPr>
              <a:t>Secretario del Interior o su delegado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800" dirty="0">
                <a:latin typeface="Segoe UI" panose="020B0502040204020203" pitchFamily="34" charset="0"/>
                <a:cs typeface="Segoe UI" panose="020B0502040204020203" pitchFamily="34" charset="0"/>
              </a:rPr>
              <a:t>Un representante de las veedurías ciudadanas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O" sz="800" dirty="0">
                <a:latin typeface="Segoe UI" panose="020B0502040204020203" pitchFamily="34" charset="0"/>
                <a:cs typeface="Segoe UI" panose="020B0502040204020203" pitchFamily="34" charset="0"/>
              </a:rPr>
              <a:t>El secretario, director o sus delegados de las unidades ejecutoras</a:t>
            </a:r>
          </a:p>
          <a:p>
            <a:endParaRPr lang="es-CO" dirty="0"/>
          </a:p>
        </p:txBody>
      </p:sp>
      <p:sp>
        <p:nvSpPr>
          <p:cNvPr id="4" name="Rectángulo: esquina doblada 3">
            <a:extLst>
              <a:ext uri="{FF2B5EF4-FFF2-40B4-BE49-F238E27FC236}">
                <a16:creationId xmlns:a16="http://schemas.microsoft.com/office/drawing/2014/main" id="{71CF31D2-AEB3-453F-A719-70615D16D926}"/>
              </a:ext>
            </a:extLst>
          </p:cNvPr>
          <p:cNvSpPr/>
          <p:nvPr/>
        </p:nvSpPr>
        <p:spPr>
          <a:xfrm>
            <a:off x="969888" y="3669236"/>
            <a:ext cx="2703872" cy="1433020"/>
          </a:xfrm>
          <a:prstGeom prst="foldedCorner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El Decreto 0159 contempla el </a:t>
            </a:r>
            <a:r>
              <a:rPr lang="es-ES" sz="1400" b="1" dirty="0">
                <a:solidFill>
                  <a:schemeClr val="tx1"/>
                </a:solidFill>
              </a:rPr>
              <a:t>orientador de la estrategia </a:t>
            </a:r>
            <a:r>
              <a:rPr lang="es-ES" sz="1400" dirty="0">
                <a:solidFill>
                  <a:schemeClr val="bg1"/>
                </a:solidFill>
              </a:rPr>
              <a:t>y </a:t>
            </a:r>
            <a:r>
              <a:rPr lang="es-ES" sz="1400" b="1" dirty="0">
                <a:solidFill>
                  <a:schemeClr val="tx1"/>
                </a:solidFill>
              </a:rPr>
              <a:t>el equipo facilitador </a:t>
            </a:r>
            <a:r>
              <a:rPr lang="es-ES" sz="1400" dirty="0">
                <a:solidFill>
                  <a:schemeClr val="bg1"/>
                </a:solidFill>
              </a:rPr>
              <a:t>para coadyuvar los ejercicios participativos. </a:t>
            </a:r>
            <a:endParaRPr lang="es-CO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2361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¿Cuál es la metodología para la conformación de los acuerdos de comuna y corregimiento?</a:t>
            </a:r>
          </a:p>
        </p:txBody>
      </p:sp>
      <p:pic>
        <p:nvPicPr>
          <p:cNvPr id="1026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DF71F1D9-030D-48D9-94FE-7A994B96F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57" y="4625589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66 CuadroTexto">
            <a:extLst>
              <a:ext uri="{FF2B5EF4-FFF2-40B4-BE49-F238E27FC236}">
                <a16:creationId xmlns:a16="http://schemas.microsoft.com/office/drawing/2014/main" id="{00000000-0008-0000-0200-000043000000}"/>
              </a:ext>
            </a:extLst>
          </p:cNvPr>
          <p:cNvSpPr txBox="1"/>
          <p:nvPr/>
        </p:nvSpPr>
        <p:spPr>
          <a:xfrm>
            <a:off x="4424848" y="335722"/>
            <a:ext cx="1691528" cy="125664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</a:t>
            </a:r>
            <a:r>
              <a:rPr lang="es-ES" sz="1000" b="1" baseline="0" dirty="0"/>
              <a:t> 1.</a:t>
            </a:r>
          </a:p>
          <a:p>
            <a:pPr algn="ctr"/>
            <a:r>
              <a:rPr lang="es-ES" sz="1000" baseline="0" dirty="0"/>
              <a:t>Diagnóstico y asignación de recursos para presupuesto participativo</a:t>
            </a:r>
            <a:endParaRPr lang="es-ES" sz="1000" dirty="0"/>
          </a:p>
        </p:txBody>
      </p:sp>
      <p:sp>
        <p:nvSpPr>
          <p:cNvPr id="22" name="66 CuadroTexto">
            <a:extLst>
              <a:ext uri="{FF2B5EF4-FFF2-40B4-BE49-F238E27FC236}">
                <a16:creationId xmlns:a16="http://schemas.microsoft.com/office/drawing/2014/main" id="{E752F278-BEDB-FAFE-E7DC-D4EE791DC7A5}"/>
              </a:ext>
            </a:extLst>
          </p:cNvPr>
          <p:cNvSpPr txBox="1"/>
          <p:nvPr/>
        </p:nvSpPr>
        <p:spPr>
          <a:xfrm>
            <a:off x="6820296" y="363237"/>
            <a:ext cx="1691528" cy="1256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2</a:t>
            </a:r>
          </a:p>
          <a:p>
            <a:pPr algn="ctr"/>
            <a:r>
              <a:rPr lang="es-ES" sz="1000" dirty="0"/>
              <a:t>Socialización metodología y cronograma</a:t>
            </a:r>
          </a:p>
        </p:txBody>
      </p:sp>
      <p:sp>
        <p:nvSpPr>
          <p:cNvPr id="23" name="66 CuadroTexto">
            <a:extLst>
              <a:ext uri="{FF2B5EF4-FFF2-40B4-BE49-F238E27FC236}">
                <a16:creationId xmlns:a16="http://schemas.microsoft.com/office/drawing/2014/main" id="{CB7F7D8B-F560-D885-0227-59DF43C399B5}"/>
              </a:ext>
            </a:extLst>
          </p:cNvPr>
          <p:cNvSpPr txBox="1"/>
          <p:nvPr/>
        </p:nvSpPr>
        <p:spPr>
          <a:xfrm>
            <a:off x="9002894" y="400101"/>
            <a:ext cx="1691528" cy="12566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3</a:t>
            </a:r>
          </a:p>
          <a:p>
            <a:pPr algn="ctr"/>
            <a:r>
              <a:rPr lang="es-ES" sz="1000" dirty="0"/>
              <a:t>Listado de barrios</a:t>
            </a:r>
            <a:r>
              <a:rPr lang="es-ES" sz="1000" baseline="0" dirty="0"/>
              <a:t> o veredas que participarán en ejercicio de presupuesto participativo.</a:t>
            </a:r>
            <a:endParaRPr lang="es-ES" sz="1000" dirty="0"/>
          </a:p>
        </p:txBody>
      </p:sp>
      <p:sp>
        <p:nvSpPr>
          <p:cNvPr id="24" name="66 CuadroTexto">
            <a:extLst>
              <a:ext uri="{FF2B5EF4-FFF2-40B4-BE49-F238E27FC236}">
                <a16:creationId xmlns:a16="http://schemas.microsoft.com/office/drawing/2014/main" id="{29B9E106-E722-1822-15CC-11060107B218}"/>
              </a:ext>
            </a:extLst>
          </p:cNvPr>
          <p:cNvSpPr txBox="1"/>
          <p:nvPr/>
        </p:nvSpPr>
        <p:spPr>
          <a:xfrm>
            <a:off x="4424848" y="2625855"/>
            <a:ext cx="1861857" cy="13909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4</a:t>
            </a:r>
          </a:p>
          <a:p>
            <a:pPr algn="ctr"/>
            <a:r>
              <a:rPr lang="es-ES" sz="1000" dirty="0"/>
              <a:t>Convocatoria</a:t>
            </a:r>
            <a:r>
              <a:rPr lang="es-ES" sz="1000" baseline="0" dirty="0"/>
              <a:t> a ciudadanía a participar; presentación del procedimiento y los requisitos  para la conformación del acuerdo de presupuesto participativo</a:t>
            </a:r>
            <a:endParaRPr lang="es-ES" sz="1000" dirty="0"/>
          </a:p>
        </p:txBody>
      </p:sp>
      <p:sp>
        <p:nvSpPr>
          <p:cNvPr id="25" name="66 CuadroTexto">
            <a:extLst>
              <a:ext uri="{FF2B5EF4-FFF2-40B4-BE49-F238E27FC236}">
                <a16:creationId xmlns:a16="http://schemas.microsoft.com/office/drawing/2014/main" id="{2C4B55C4-79EC-40C1-8B6D-2402EDD1CB0B}"/>
              </a:ext>
            </a:extLst>
          </p:cNvPr>
          <p:cNvSpPr txBox="1"/>
          <p:nvPr/>
        </p:nvSpPr>
        <p:spPr>
          <a:xfrm>
            <a:off x="6900881" y="2642875"/>
            <a:ext cx="1691528" cy="13909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Asamblea</a:t>
            </a:r>
            <a:r>
              <a:rPr lang="es-ES" sz="10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de residentes. Se </a:t>
            </a:r>
            <a:r>
              <a:rPr lang="es-ES" sz="1000" baseline="0" dirty="0"/>
              <a:t>analizan necesidades, a partir de los </a:t>
            </a:r>
            <a:r>
              <a:rPr lang="es-ES" sz="1000" b="1" baseline="0" dirty="0"/>
              <a:t>planes comunales</a:t>
            </a:r>
            <a:r>
              <a:rPr lang="es-ES" sz="1000" baseline="0" dirty="0"/>
              <a:t>; s</a:t>
            </a:r>
            <a:r>
              <a:rPr lang="es-ES" sz="10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s-ES" sz="10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revisan las iniciativas propuestas por la ciudadanía</a:t>
            </a:r>
            <a:r>
              <a:rPr lang="es-ES" sz="1000" baseline="0" dirty="0"/>
              <a:t> y se postulan dos (2) proyectos (1 principal y 1 respaldo)</a:t>
            </a:r>
            <a:endParaRPr lang="es-ES" sz="1000" dirty="0"/>
          </a:p>
        </p:txBody>
      </p:sp>
      <p:sp>
        <p:nvSpPr>
          <p:cNvPr id="26" name="66 CuadroTexto">
            <a:extLst>
              <a:ext uri="{FF2B5EF4-FFF2-40B4-BE49-F238E27FC236}">
                <a16:creationId xmlns:a16="http://schemas.microsoft.com/office/drawing/2014/main" id="{CEB1CE97-DD93-1DB1-439F-9B72B0DE2DF5}"/>
              </a:ext>
            </a:extLst>
          </p:cNvPr>
          <p:cNvSpPr txBox="1"/>
          <p:nvPr/>
        </p:nvSpPr>
        <p:spPr>
          <a:xfrm>
            <a:off x="2784410" y="4795039"/>
            <a:ext cx="1772209" cy="12526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Verificación proyectos postulados (cumplimiento de requisitos) </a:t>
            </a:r>
            <a:r>
              <a:rPr lang="es-ES" sz="1000" baseline="0" dirty="0"/>
              <a:t>y conformación de la lista de proyectos viables para votación ciudadana (1 por barrio o vereda)</a:t>
            </a:r>
            <a:endParaRPr lang="es-ES" sz="1000" dirty="0"/>
          </a:p>
        </p:txBody>
      </p:sp>
      <p:sp>
        <p:nvSpPr>
          <p:cNvPr id="28" name="66 CuadroTexto">
            <a:extLst>
              <a:ext uri="{FF2B5EF4-FFF2-40B4-BE49-F238E27FC236}">
                <a16:creationId xmlns:a16="http://schemas.microsoft.com/office/drawing/2014/main" id="{4886340A-4687-61AF-AB83-E734BF5934CC}"/>
              </a:ext>
            </a:extLst>
          </p:cNvPr>
          <p:cNvSpPr txBox="1"/>
          <p:nvPr/>
        </p:nvSpPr>
        <p:spPr>
          <a:xfrm>
            <a:off x="5303443" y="4797358"/>
            <a:ext cx="1691528" cy="12526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Votació</a:t>
            </a:r>
            <a:r>
              <a:rPr lang="es-ES" sz="1000" baseline="0" dirty="0"/>
              <a:t>n por los proyectos postulados (cada persona debe votar por tres proyectos diferentes)</a:t>
            </a:r>
            <a:endParaRPr lang="es-ES" sz="1000" dirty="0"/>
          </a:p>
        </p:txBody>
      </p:sp>
      <p:sp>
        <p:nvSpPr>
          <p:cNvPr id="29" name="66 CuadroTexto">
            <a:extLst>
              <a:ext uri="{FF2B5EF4-FFF2-40B4-BE49-F238E27FC236}">
                <a16:creationId xmlns:a16="http://schemas.microsoft.com/office/drawing/2014/main" id="{BC06E4D6-AFDE-60EA-A621-C48999E12BD3}"/>
              </a:ext>
            </a:extLst>
          </p:cNvPr>
          <p:cNvSpPr txBox="1"/>
          <p:nvPr/>
        </p:nvSpPr>
        <p:spPr>
          <a:xfrm>
            <a:off x="7716062" y="4795038"/>
            <a:ext cx="1691528" cy="12526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b="1" dirty="0"/>
              <a:t>ETAPA 5</a:t>
            </a:r>
          </a:p>
          <a:p>
            <a:pPr algn="ctr"/>
            <a:r>
              <a:rPr lang="es-ES" sz="1000" dirty="0"/>
              <a:t>Socialización de los resultados de votación y firma</a:t>
            </a:r>
            <a:r>
              <a:rPr lang="es-ES" sz="1000" baseline="0" dirty="0"/>
              <a:t> de acuerdos participativos por comuna y corregimiento</a:t>
            </a:r>
            <a:endParaRPr lang="es-ES" sz="1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22AF13-87DB-432E-90EA-12276F94ACB7}"/>
              </a:ext>
            </a:extLst>
          </p:cNvPr>
          <p:cNvSpPr txBox="1"/>
          <p:nvPr/>
        </p:nvSpPr>
        <p:spPr>
          <a:xfrm>
            <a:off x="6763382" y="1707498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Secretaria de Planeación</a:t>
            </a:r>
            <a:endParaRPr lang="es-CO" sz="1100" b="1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DB3097D-646A-404C-907F-60E384FC4BD3}"/>
              </a:ext>
            </a:extLst>
          </p:cNvPr>
          <p:cNvSpPr txBox="1"/>
          <p:nvPr/>
        </p:nvSpPr>
        <p:spPr>
          <a:xfrm>
            <a:off x="4320180" y="1656743"/>
            <a:ext cx="19665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Planeación/Secretaria de Hacienda/Comité </a:t>
            </a:r>
            <a:endParaRPr lang="es-CO" sz="1100" b="1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BC6097C-0A1D-44FE-B85A-560F243E452C}"/>
              </a:ext>
            </a:extLst>
          </p:cNvPr>
          <p:cNvSpPr txBox="1"/>
          <p:nvPr/>
        </p:nvSpPr>
        <p:spPr>
          <a:xfrm>
            <a:off x="9002894" y="1720470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JAL</a:t>
            </a:r>
            <a:endParaRPr lang="es-CO" sz="1100" b="1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B18ABBA-1B27-4FDC-82CB-C519CC8E0202}"/>
              </a:ext>
            </a:extLst>
          </p:cNvPr>
          <p:cNvSpPr txBox="1"/>
          <p:nvPr/>
        </p:nvSpPr>
        <p:spPr>
          <a:xfrm>
            <a:off x="4320180" y="4100510"/>
            <a:ext cx="1966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 JAL</a:t>
            </a:r>
            <a:endParaRPr lang="es-CO" sz="1100" b="1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76B8A97-2A23-4D3A-90CA-4250C1B7287D}"/>
              </a:ext>
            </a:extLst>
          </p:cNvPr>
          <p:cNvSpPr txBox="1"/>
          <p:nvPr/>
        </p:nvSpPr>
        <p:spPr>
          <a:xfrm>
            <a:off x="6900881" y="4093032"/>
            <a:ext cx="1966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JAC</a:t>
            </a:r>
            <a:endParaRPr lang="es-CO" sz="11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668197C-3D2F-48FE-9648-96C75CF5121B}"/>
              </a:ext>
            </a:extLst>
          </p:cNvPr>
          <p:cNvSpPr txBox="1"/>
          <p:nvPr/>
        </p:nvSpPr>
        <p:spPr>
          <a:xfrm>
            <a:off x="2702373" y="6156556"/>
            <a:ext cx="2048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/>
              <a:t>Equipo facilitador/Orientador</a:t>
            </a:r>
            <a:endParaRPr lang="es-CO" sz="1050" b="1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11724BD-629F-47DC-937F-84490A1014F4}"/>
              </a:ext>
            </a:extLst>
          </p:cNvPr>
          <p:cNvSpPr txBox="1"/>
          <p:nvPr/>
        </p:nvSpPr>
        <p:spPr>
          <a:xfrm>
            <a:off x="5253441" y="6157902"/>
            <a:ext cx="20487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b="1" dirty="0"/>
              <a:t>Residentes de barrios o veredas</a:t>
            </a:r>
            <a:endParaRPr lang="es-CO" sz="1050" b="1" dirty="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5DC36003-E0C7-4CB1-B8BE-B0D16A1B0931}"/>
              </a:ext>
            </a:extLst>
          </p:cNvPr>
          <p:cNvSpPr txBox="1"/>
          <p:nvPr/>
        </p:nvSpPr>
        <p:spPr>
          <a:xfrm>
            <a:off x="7703352" y="6156178"/>
            <a:ext cx="1966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Secretaria de Planeación/ JAL</a:t>
            </a:r>
            <a:endParaRPr lang="es-CO" sz="11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F2DDCCB-AD80-408C-8DD9-B82D5C4252F5}"/>
              </a:ext>
            </a:extLst>
          </p:cNvPr>
          <p:cNvSpPr txBox="1"/>
          <p:nvPr/>
        </p:nvSpPr>
        <p:spPr>
          <a:xfrm>
            <a:off x="1177986" y="3738872"/>
            <a:ext cx="1646527" cy="830997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Está reglado en el Capítulo III del Decreto 0159 del 2021</a:t>
            </a:r>
            <a:endParaRPr lang="es-CO" sz="1200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4F63A4AD-DCA2-48BA-B360-89A7C9BDC63B}"/>
              </a:ext>
            </a:extLst>
          </p:cNvPr>
          <p:cNvCxnSpPr/>
          <p:nvPr/>
        </p:nvCxnSpPr>
        <p:spPr>
          <a:xfrm>
            <a:off x="6286705" y="952107"/>
            <a:ext cx="4766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4F8246B4-520B-4AC8-A7EB-22147A8EF14A}"/>
              </a:ext>
            </a:extLst>
          </p:cNvPr>
          <p:cNvCxnSpPr/>
          <p:nvPr/>
        </p:nvCxnSpPr>
        <p:spPr>
          <a:xfrm>
            <a:off x="8526217" y="923827"/>
            <a:ext cx="4766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8DA94E3F-23F1-4CCB-8ECF-D9B48098FEB9}"/>
              </a:ext>
            </a:extLst>
          </p:cNvPr>
          <p:cNvCxnSpPr>
            <a:cxnSpLocks/>
            <a:endCxn id="31" idx="2"/>
          </p:cNvCxnSpPr>
          <p:nvPr/>
        </p:nvCxnSpPr>
        <p:spPr>
          <a:xfrm flipH="1">
            <a:off x="5303443" y="2256907"/>
            <a:ext cx="468271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FC262DD0-7145-4C0B-93C1-27370DF6D01F}"/>
              </a:ext>
            </a:extLst>
          </p:cNvPr>
          <p:cNvCxnSpPr>
            <a:stCxn id="31" idx="2"/>
            <a:endCxn id="24" idx="0"/>
          </p:cNvCxnSpPr>
          <p:nvPr/>
        </p:nvCxnSpPr>
        <p:spPr>
          <a:xfrm>
            <a:off x="5303443" y="2256907"/>
            <a:ext cx="0" cy="2977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68AF4D71-AB85-4A88-893A-6B19F6C5E380}"/>
              </a:ext>
            </a:extLst>
          </p:cNvPr>
          <p:cNvCxnSpPr>
            <a:cxnSpLocks/>
          </p:cNvCxnSpPr>
          <p:nvPr/>
        </p:nvCxnSpPr>
        <p:spPr>
          <a:xfrm>
            <a:off x="6326997" y="3321308"/>
            <a:ext cx="533591" cy="23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08DE730-41A7-4244-ACA0-C517FE062DCF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9986157" y="1982080"/>
            <a:ext cx="0" cy="2748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28" name="Conector recto 1027">
            <a:extLst>
              <a:ext uri="{FF2B5EF4-FFF2-40B4-BE49-F238E27FC236}">
                <a16:creationId xmlns:a16="http://schemas.microsoft.com/office/drawing/2014/main" id="{5D3AAFD5-097D-4DA2-AB29-F01410E5D5DF}"/>
              </a:ext>
            </a:extLst>
          </p:cNvPr>
          <p:cNvCxnSpPr/>
          <p:nvPr/>
        </p:nvCxnSpPr>
        <p:spPr>
          <a:xfrm>
            <a:off x="8663233" y="3252247"/>
            <a:ext cx="121605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0" name="Conector recto 1029">
            <a:extLst>
              <a:ext uri="{FF2B5EF4-FFF2-40B4-BE49-F238E27FC236}">
                <a16:creationId xmlns:a16="http://schemas.microsoft.com/office/drawing/2014/main" id="{B2A46225-6D37-4F68-81FA-3C2ABDAAD489}"/>
              </a:ext>
            </a:extLst>
          </p:cNvPr>
          <p:cNvCxnSpPr>
            <a:cxnSpLocks/>
          </p:cNvCxnSpPr>
          <p:nvPr/>
        </p:nvCxnSpPr>
        <p:spPr>
          <a:xfrm>
            <a:off x="9869864" y="3252247"/>
            <a:ext cx="0" cy="127915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2" name="Conector recto 1031">
            <a:extLst>
              <a:ext uri="{FF2B5EF4-FFF2-40B4-BE49-F238E27FC236}">
                <a16:creationId xmlns:a16="http://schemas.microsoft.com/office/drawing/2014/main" id="{CA556540-DAA0-4A82-AC8A-8072A8D558C5}"/>
              </a:ext>
            </a:extLst>
          </p:cNvPr>
          <p:cNvCxnSpPr/>
          <p:nvPr/>
        </p:nvCxnSpPr>
        <p:spPr>
          <a:xfrm flipH="1">
            <a:off x="3633683" y="4531397"/>
            <a:ext cx="625939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8" name="Conector recto de flecha 1037">
            <a:extLst>
              <a:ext uri="{FF2B5EF4-FFF2-40B4-BE49-F238E27FC236}">
                <a16:creationId xmlns:a16="http://schemas.microsoft.com/office/drawing/2014/main" id="{87E00DFE-29CA-4E8C-962E-91A4BDF6907E}"/>
              </a:ext>
            </a:extLst>
          </p:cNvPr>
          <p:cNvCxnSpPr/>
          <p:nvPr/>
        </p:nvCxnSpPr>
        <p:spPr>
          <a:xfrm>
            <a:off x="3620655" y="4531397"/>
            <a:ext cx="0" cy="188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44" name="Conector recto de flecha 1043">
            <a:extLst>
              <a:ext uri="{FF2B5EF4-FFF2-40B4-BE49-F238E27FC236}">
                <a16:creationId xmlns:a16="http://schemas.microsoft.com/office/drawing/2014/main" id="{9E69B286-6258-45A8-BB49-22A486DE0C19}"/>
              </a:ext>
            </a:extLst>
          </p:cNvPr>
          <p:cNvCxnSpPr/>
          <p:nvPr/>
        </p:nvCxnSpPr>
        <p:spPr>
          <a:xfrm>
            <a:off x="4640769" y="5406217"/>
            <a:ext cx="6298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4A898926-12E4-4FBD-AF52-6EECC79852A8}"/>
              </a:ext>
            </a:extLst>
          </p:cNvPr>
          <p:cNvCxnSpPr>
            <a:cxnSpLocks/>
          </p:cNvCxnSpPr>
          <p:nvPr/>
        </p:nvCxnSpPr>
        <p:spPr>
          <a:xfrm>
            <a:off x="7127985" y="5440343"/>
            <a:ext cx="5380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Conector recto de flecha 87">
            <a:extLst>
              <a:ext uri="{FF2B5EF4-FFF2-40B4-BE49-F238E27FC236}">
                <a16:creationId xmlns:a16="http://schemas.microsoft.com/office/drawing/2014/main" id="{5FA931E5-8AE3-493D-99C9-345C483A7FED}"/>
              </a:ext>
            </a:extLst>
          </p:cNvPr>
          <p:cNvCxnSpPr>
            <a:cxnSpLocks/>
          </p:cNvCxnSpPr>
          <p:nvPr/>
        </p:nvCxnSpPr>
        <p:spPr>
          <a:xfrm>
            <a:off x="9448082" y="5412509"/>
            <a:ext cx="5380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48589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567975" y="640460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¿Cuál es la metodología para la conformación de los acuerdos de comuna y corregimiento?</a:t>
            </a:r>
          </a:p>
        </p:txBody>
      </p:sp>
      <p:sp>
        <p:nvSpPr>
          <p:cNvPr id="15" name="66 CuadroTexto">
            <a:extLst>
              <a:ext uri="{FF2B5EF4-FFF2-40B4-BE49-F238E27FC236}">
                <a16:creationId xmlns:a16="http://schemas.microsoft.com/office/drawing/2014/main" id="{9D2AD234-82BB-CFD5-37B3-844730235D81}"/>
              </a:ext>
            </a:extLst>
          </p:cNvPr>
          <p:cNvSpPr txBox="1"/>
          <p:nvPr/>
        </p:nvSpPr>
        <p:spPr>
          <a:xfrm>
            <a:off x="4733411" y="1078784"/>
            <a:ext cx="1691528" cy="12566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6</a:t>
            </a:r>
          </a:p>
          <a:p>
            <a:pPr algn="ctr"/>
            <a:r>
              <a:rPr lang="es-ES" sz="1100" dirty="0"/>
              <a:t>Revisa</a:t>
            </a:r>
            <a:r>
              <a:rPr lang="es-ES" sz="1100" baseline="0" dirty="0"/>
              <a:t> acuerdos participativo por comuna y corregimiento y conforma lista de proyectos</a:t>
            </a:r>
            <a:endParaRPr lang="es-ES" sz="1100" dirty="0"/>
          </a:p>
        </p:txBody>
      </p:sp>
      <p:sp>
        <p:nvSpPr>
          <p:cNvPr id="16" name="66 CuadroTexto">
            <a:extLst>
              <a:ext uri="{FF2B5EF4-FFF2-40B4-BE49-F238E27FC236}">
                <a16:creationId xmlns:a16="http://schemas.microsoft.com/office/drawing/2014/main" id="{602BBB0E-5F6B-47C6-C4D4-E20143A80201}"/>
              </a:ext>
            </a:extLst>
          </p:cNvPr>
          <p:cNvSpPr txBox="1"/>
          <p:nvPr/>
        </p:nvSpPr>
        <p:spPr>
          <a:xfrm>
            <a:off x="7244894" y="1102808"/>
            <a:ext cx="1722933" cy="12712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6</a:t>
            </a:r>
          </a:p>
          <a:p>
            <a:pPr algn="ctr"/>
            <a:r>
              <a:rPr lang="es-ES" sz="1100" dirty="0"/>
              <a:t>Formulación y estructuración de los proyectos priorizados</a:t>
            </a:r>
            <a:r>
              <a:rPr lang="es-ES" sz="1100" baseline="0" dirty="0"/>
              <a:t> de presupuesto participativo</a:t>
            </a:r>
            <a:endParaRPr lang="es-ES" sz="1100" dirty="0"/>
          </a:p>
        </p:txBody>
      </p:sp>
      <p:sp>
        <p:nvSpPr>
          <p:cNvPr id="17" name="66 CuadroTexto">
            <a:extLst>
              <a:ext uri="{FF2B5EF4-FFF2-40B4-BE49-F238E27FC236}">
                <a16:creationId xmlns:a16="http://schemas.microsoft.com/office/drawing/2014/main" id="{EEEE3E24-BA4C-EC79-FB2E-CE1BC961B61C}"/>
              </a:ext>
            </a:extLst>
          </p:cNvPr>
          <p:cNvSpPr txBox="1"/>
          <p:nvPr/>
        </p:nvSpPr>
        <p:spPr>
          <a:xfrm>
            <a:off x="5992787" y="3241907"/>
            <a:ext cx="1691528" cy="12566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ETAPA 7</a:t>
            </a:r>
          </a:p>
          <a:p>
            <a:pPr algn="ctr"/>
            <a:r>
              <a:rPr lang="es-ES" sz="1100" dirty="0"/>
              <a:t>Incorpora proyectos</a:t>
            </a:r>
            <a:r>
              <a:rPr lang="es-ES" sz="1100" baseline="0" dirty="0"/>
              <a:t> de presupuesto participativo en el POAI y en presupuesto de inversiones municipales</a:t>
            </a:r>
            <a:endParaRPr lang="es-ES" sz="11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AEF8149-D554-4713-881E-7E1D0324CCB5}"/>
              </a:ext>
            </a:extLst>
          </p:cNvPr>
          <p:cNvSpPr txBox="1"/>
          <p:nvPr/>
        </p:nvSpPr>
        <p:spPr>
          <a:xfrm>
            <a:off x="4683659" y="2350335"/>
            <a:ext cx="204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Comité Técnico de presupuestos participativos</a:t>
            </a:r>
            <a:endParaRPr lang="es-CO" sz="1100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DD10BDD-C0DF-4C63-9342-7FA6113987DD}"/>
              </a:ext>
            </a:extLst>
          </p:cNvPr>
          <p:cNvSpPr txBox="1"/>
          <p:nvPr/>
        </p:nvSpPr>
        <p:spPr>
          <a:xfrm>
            <a:off x="7244895" y="2363785"/>
            <a:ext cx="2048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Unidades ejecutoras/</a:t>
            </a:r>
            <a:r>
              <a:rPr lang="es-ES" sz="1100" b="1" dirty="0" err="1"/>
              <a:t>Sec</a:t>
            </a:r>
            <a:r>
              <a:rPr lang="es-ES" sz="1100" b="1" dirty="0"/>
              <a:t> planeación</a:t>
            </a:r>
            <a:endParaRPr lang="es-CO" sz="11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C7118BB-AF1F-4D0C-92A2-B6EF2365561D}"/>
              </a:ext>
            </a:extLst>
          </p:cNvPr>
          <p:cNvSpPr txBox="1"/>
          <p:nvPr/>
        </p:nvSpPr>
        <p:spPr>
          <a:xfrm>
            <a:off x="5923942" y="4618437"/>
            <a:ext cx="20487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Unidades ejecutoras/Secretaria de Planeación</a:t>
            </a:r>
            <a:endParaRPr lang="es-CO" sz="1100" b="1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4989F422-48BA-44F4-BF8F-234A92A4A3D0}"/>
              </a:ext>
            </a:extLst>
          </p:cNvPr>
          <p:cNvCxnSpPr/>
          <p:nvPr/>
        </p:nvCxnSpPr>
        <p:spPr>
          <a:xfrm>
            <a:off x="6548582" y="1811768"/>
            <a:ext cx="57265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7E07755-10E2-46DE-A22F-F9BA06ADAE20}"/>
              </a:ext>
            </a:extLst>
          </p:cNvPr>
          <p:cNvCxnSpPr/>
          <p:nvPr/>
        </p:nvCxnSpPr>
        <p:spPr>
          <a:xfrm>
            <a:off x="9060873" y="1811768"/>
            <a:ext cx="840509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B6A08C0-D237-4B34-AB77-50E0F129EE2A}"/>
              </a:ext>
            </a:extLst>
          </p:cNvPr>
          <p:cNvCxnSpPr>
            <a:cxnSpLocks/>
          </p:cNvCxnSpPr>
          <p:nvPr/>
        </p:nvCxnSpPr>
        <p:spPr>
          <a:xfrm>
            <a:off x="9901382" y="1811768"/>
            <a:ext cx="0" cy="222586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BB1BAD3-C640-4401-A46B-7480487CDFE8}"/>
              </a:ext>
            </a:extLst>
          </p:cNvPr>
          <p:cNvCxnSpPr>
            <a:cxnSpLocks/>
          </p:cNvCxnSpPr>
          <p:nvPr/>
        </p:nvCxnSpPr>
        <p:spPr>
          <a:xfrm flipH="1">
            <a:off x="7894040" y="4037635"/>
            <a:ext cx="20073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8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0AA954FE-280B-4754-A59A-A10536A82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6" y="4618437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82CC0EB-EA2E-4968-8119-2DD4BBBF71D5}"/>
              </a:ext>
            </a:extLst>
          </p:cNvPr>
          <p:cNvSpPr txBox="1"/>
          <p:nvPr/>
        </p:nvSpPr>
        <p:spPr>
          <a:xfrm>
            <a:off x="1493803" y="3792881"/>
            <a:ext cx="1646527" cy="830997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Está reglado en el Capítulo III del Decreto 0159 del 2021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29556258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23;p8">
            <a:extLst>
              <a:ext uri="{FF2B5EF4-FFF2-40B4-BE49-F238E27FC236}">
                <a16:creationId xmlns:a16="http://schemas.microsoft.com/office/drawing/2014/main" id="{F8E661B7-5FCA-4C5F-8557-371C3813161B}"/>
              </a:ext>
            </a:extLst>
          </p:cNvPr>
          <p:cNvSpPr/>
          <p:nvPr/>
        </p:nvSpPr>
        <p:spPr>
          <a:xfrm>
            <a:off x="0" y="0"/>
            <a:ext cx="5918200" cy="6858000"/>
          </a:xfrm>
          <a:prstGeom prst="rect">
            <a:avLst/>
          </a:prstGeom>
          <a:solidFill>
            <a:srgbClr val="F3F3F3"/>
          </a:solidFill>
          <a:ln w="25400" cap="flat" cmpd="sng">
            <a:solidFill>
              <a:srgbClr val="F0EE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145E4F06-8E79-4305-BAF9-3E9451CA907C}"/>
              </a:ext>
            </a:extLst>
          </p:cNvPr>
          <p:cNvSpPr/>
          <p:nvPr/>
        </p:nvSpPr>
        <p:spPr>
          <a:xfrm>
            <a:off x="10730598" y="2531251"/>
            <a:ext cx="1284726" cy="1274618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C</a:t>
            </a:r>
            <a:r>
              <a:rPr lang="es-CO" sz="1200" b="1" dirty="0"/>
              <a:t>RONOGRAMA</a:t>
            </a:r>
          </a:p>
          <a:p>
            <a:pPr algn="ctr"/>
            <a:r>
              <a:rPr lang="es-CO" sz="1200" b="1" dirty="0"/>
              <a:t>2025</a:t>
            </a:r>
          </a:p>
        </p:txBody>
      </p:sp>
      <p:sp>
        <p:nvSpPr>
          <p:cNvPr id="4" name="Flecha: pentágono 3">
            <a:extLst>
              <a:ext uri="{FF2B5EF4-FFF2-40B4-BE49-F238E27FC236}">
                <a16:creationId xmlns:a16="http://schemas.microsoft.com/office/drawing/2014/main" id="{5EC695D0-BC90-44A5-8669-768BC3DFF96D}"/>
              </a:ext>
            </a:extLst>
          </p:cNvPr>
          <p:cNvSpPr/>
          <p:nvPr/>
        </p:nvSpPr>
        <p:spPr>
          <a:xfrm rot="5400000">
            <a:off x="7912616" y="2448088"/>
            <a:ext cx="1274618" cy="666409"/>
          </a:xfrm>
          <a:prstGeom prst="homePlate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ADF8534E-84BB-402A-8207-E9DDA95D2A18}"/>
              </a:ext>
            </a:extLst>
          </p:cNvPr>
          <p:cNvSpPr/>
          <p:nvPr/>
        </p:nvSpPr>
        <p:spPr>
          <a:xfrm rot="5400000">
            <a:off x="7912614" y="3983632"/>
            <a:ext cx="1274618" cy="666409"/>
          </a:xfrm>
          <a:prstGeom prst="homePlat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12A7039A-F2AA-44EB-BACB-848C44FDA375}"/>
              </a:ext>
            </a:extLst>
          </p:cNvPr>
          <p:cNvSpPr/>
          <p:nvPr/>
        </p:nvSpPr>
        <p:spPr>
          <a:xfrm rot="5400000">
            <a:off x="7955561" y="5482101"/>
            <a:ext cx="1274618" cy="666409"/>
          </a:xfrm>
          <a:prstGeom prst="homePlat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2" name="Flecha: pentágono 21">
            <a:extLst>
              <a:ext uri="{FF2B5EF4-FFF2-40B4-BE49-F238E27FC236}">
                <a16:creationId xmlns:a16="http://schemas.microsoft.com/office/drawing/2014/main" id="{F9A815C9-F73C-4969-85B6-3C6B73693C4B}"/>
              </a:ext>
            </a:extLst>
          </p:cNvPr>
          <p:cNvSpPr/>
          <p:nvPr/>
        </p:nvSpPr>
        <p:spPr>
          <a:xfrm rot="5400000">
            <a:off x="7912616" y="929607"/>
            <a:ext cx="1274618" cy="666409"/>
          </a:xfrm>
          <a:prstGeom prst="homePlat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18DF301-C4C5-498F-AB24-CC3188881376}"/>
              </a:ext>
            </a:extLst>
          </p:cNvPr>
          <p:cNvSpPr txBox="1"/>
          <p:nvPr/>
        </p:nvSpPr>
        <p:spPr>
          <a:xfrm>
            <a:off x="9323046" y="430745"/>
            <a:ext cx="1006764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1</a:t>
            </a:r>
            <a:endParaRPr lang="es-CO" sz="12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A0B9CC2-EB05-47B3-9875-66D705BDEF7F}"/>
              </a:ext>
            </a:extLst>
          </p:cNvPr>
          <p:cNvSpPr txBox="1"/>
          <p:nvPr/>
        </p:nvSpPr>
        <p:spPr>
          <a:xfrm>
            <a:off x="6691897" y="1427260"/>
            <a:ext cx="1053859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Etapa 2</a:t>
            </a:r>
            <a:endParaRPr lang="es-CO" sz="12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82F94C0-9AE4-4DCB-99DD-515103930580}"/>
              </a:ext>
            </a:extLst>
          </p:cNvPr>
          <p:cNvSpPr txBox="1"/>
          <p:nvPr/>
        </p:nvSpPr>
        <p:spPr>
          <a:xfrm>
            <a:off x="9323046" y="1960046"/>
            <a:ext cx="1049596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3</a:t>
            </a:r>
            <a:endParaRPr lang="es-CO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E932B0D-A779-47E0-AEF6-6AAE6A101C1F}"/>
              </a:ext>
            </a:extLst>
          </p:cNvPr>
          <p:cNvSpPr txBox="1"/>
          <p:nvPr/>
        </p:nvSpPr>
        <p:spPr>
          <a:xfrm>
            <a:off x="6691897" y="2973804"/>
            <a:ext cx="1053859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4</a:t>
            </a:r>
            <a:endParaRPr lang="es-CO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E71D1BF-FE4D-4E71-85BE-C9C8833831F8}"/>
              </a:ext>
            </a:extLst>
          </p:cNvPr>
          <p:cNvSpPr txBox="1"/>
          <p:nvPr/>
        </p:nvSpPr>
        <p:spPr>
          <a:xfrm>
            <a:off x="9474800" y="3977281"/>
            <a:ext cx="1049597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5</a:t>
            </a:r>
            <a:endParaRPr lang="es-CO" sz="12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641AC58-CB57-4E35-BD29-DB565F1C437C}"/>
              </a:ext>
            </a:extLst>
          </p:cNvPr>
          <p:cNvSpPr txBox="1"/>
          <p:nvPr/>
        </p:nvSpPr>
        <p:spPr>
          <a:xfrm>
            <a:off x="6691897" y="4994060"/>
            <a:ext cx="1053859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6</a:t>
            </a:r>
            <a:endParaRPr lang="es-CO" sz="12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C97F3C5-E2EA-4176-B243-A4ADC4F8F51B}"/>
              </a:ext>
            </a:extLst>
          </p:cNvPr>
          <p:cNvSpPr txBox="1"/>
          <p:nvPr/>
        </p:nvSpPr>
        <p:spPr>
          <a:xfrm>
            <a:off x="9461823" y="5799759"/>
            <a:ext cx="1006764" cy="389513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Etapa 7</a:t>
            </a:r>
            <a:endParaRPr lang="es-CO" sz="12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534E919-8F26-4ACA-92EE-F33D311D1A56}"/>
              </a:ext>
            </a:extLst>
          </p:cNvPr>
          <p:cNvCxnSpPr/>
          <p:nvPr/>
        </p:nvCxnSpPr>
        <p:spPr>
          <a:xfrm>
            <a:off x="8883130" y="625502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3EB5842-C7A1-472E-9709-D579D34BFC3A}"/>
              </a:ext>
            </a:extLst>
          </p:cNvPr>
          <p:cNvCxnSpPr/>
          <p:nvPr/>
        </p:nvCxnSpPr>
        <p:spPr>
          <a:xfrm>
            <a:off x="7816069" y="1581098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A779C703-5684-4FA2-AC54-8F46EA979D57}"/>
              </a:ext>
            </a:extLst>
          </p:cNvPr>
          <p:cNvCxnSpPr/>
          <p:nvPr/>
        </p:nvCxnSpPr>
        <p:spPr>
          <a:xfrm>
            <a:off x="8883130" y="2190319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B269E4B-88E0-4469-B1D2-FFD363BDADAB}"/>
              </a:ext>
            </a:extLst>
          </p:cNvPr>
          <p:cNvCxnSpPr/>
          <p:nvPr/>
        </p:nvCxnSpPr>
        <p:spPr>
          <a:xfrm>
            <a:off x="7816068" y="3141916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590AC1AF-4A02-4B58-AF8F-9E641E6196B2}"/>
              </a:ext>
            </a:extLst>
          </p:cNvPr>
          <p:cNvCxnSpPr/>
          <p:nvPr/>
        </p:nvCxnSpPr>
        <p:spPr>
          <a:xfrm>
            <a:off x="8963352" y="4172037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43812E0A-3A60-4965-A31B-0F85EDE689DE}"/>
              </a:ext>
            </a:extLst>
          </p:cNvPr>
          <p:cNvCxnSpPr/>
          <p:nvPr/>
        </p:nvCxnSpPr>
        <p:spPr>
          <a:xfrm>
            <a:off x="7816067" y="5177996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E2CE7D8-C507-4745-9AB8-E179A6F9519D}"/>
              </a:ext>
            </a:extLst>
          </p:cNvPr>
          <p:cNvCxnSpPr/>
          <p:nvPr/>
        </p:nvCxnSpPr>
        <p:spPr>
          <a:xfrm>
            <a:off x="8995053" y="5994516"/>
            <a:ext cx="400651" cy="0"/>
          </a:xfrm>
          <a:prstGeom prst="line">
            <a:avLst/>
          </a:prstGeom>
          <a:ln w="381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09ADAEA-550D-4A08-A4AA-B9CA74FDA6EC}"/>
              </a:ext>
            </a:extLst>
          </p:cNvPr>
          <p:cNvSpPr txBox="1"/>
          <p:nvPr/>
        </p:nvSpPr>
        <p:spPr>
          <a:xfrm>
            <a:off x="9196875" y="1375777"/>
            <a:ext cx="1301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JUNIO</a:t>
            </a:r>
            <a:endParaRPr lang="es-CO" sz="140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1DCFE10-4CA4-4196-9D1F-259979ADD05E}"/>
              </a:ext>
            </a:extLst>
          </p:cNvPr>
          <p:cNvSpPr txBox="1"/>
          <p:nvPr/>
        </p:nvSpPr>
        <p:spPr>
          <a:xfrm>
            <a:off x="6946768" y="575138"/>
            <a:ext cx="1419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MAYO</a:t>
            </a:r>
            <a:endParaRPr lang="es-CO" sz="14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231E078-76A2-473D-9E46-B3BF21DA10EB}"/>
              </a:ext>
            </a:extLst>
          </p:cNvPr>
          <p:cNvSpPr txBox="1"/>
          <p:nvPr/>
        </p:nvSpPr>
        <p:spPr>
          <a:xfrm>
            <a:off x="9195378" y="2838935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AGOSTO</a:t>
            </a:r>
            <a:endParaRPr lang="es-CO" sz="1400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B281B8D-03CF-4684-A63F-5823FB918C51}"/>
              </a:ext>
            </a:extLst>
          </p:cNvPr>
          <p:cNvSpPr txBox="1"/>
          <p:nvPr/>
        </p:nvSpPr>
        <p:spPr>
          <a:xfrm>
            <a:off x="6989283" y="2199018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JULIO</a:t>
            </a:r>
            <a:endParaRPr lang="es-CO" sz="1400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3EF600B-24E9-4685-A9DC-297A5AD1D3DE}"/>
              </a:ext>
            </a:extLst>
          </p:cNvPr>
          <p:cNvSpPr txBox="1"/>
          <p:nvPr/>
        </p:nvSpPr>
        <p:spPr>
          <a:xfrm>
            <a:off x="6872694" y="4018148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SEPTIEMBRE</a:t>
            </a:r>
            <a:endParaRPr lang="es-CO" sz="1400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835E37D-524B-4D1D-A80B-F26030D3B67F}"/>
              </a:ext>
            </a:extLst>
          </p:cNvPr>
          <p:cNvSpPr txBox="1"/>
          <p:nvPr/>
        </p:nvSpPr>
        <p:spPr>
          <a:xfrm>
            <a:off x="8995420" y="5084342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OCTUBRE</a:t>
            </a:r>
            <a:endParaRPr lang="es-CO" sz="1400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BA223438-6310-4461-A46B-47DB07A20D31}"/>
              </a:ext>
            </a:extLst>
          </p:cNvPr>
          <p:cNvSpPr txBox="1"/>
          <p:nvPr/>
        </p:nvSpPr>
        <p:spPr>
          <a:xfrm>
            <a:off x="6818239" y="5876179"/>
            <a:ext cx="137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NOVIEMBRE</a:t>
            </a:r>
            <a:endParaRPr lang="es-CO" sz="1400" dirty="0"/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0FD042F4-228F-49A3-89FC-465141A7937E}"/>
              </a:ext>
            </a:extLst>
          </p:cNvPr>
          <p:cNvSpPr/>
          <p:nvPr/>
        </p:nvSpPr>
        <p:spPr>
          <a:xfrm>
            <a:off x="685425" y="594538"/>
            <a:ext cx="3507699" cy="26832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C</a:t>
            </a:r>
            <a:r>
              <a:rPr lang="es-CO" sz="2000" b="1" dirty="0"/>
              <a:t>RONOGRAMA</a:t>
            </a:r>
          </a:p>
        </p:txBody>
      </p:sp>
      <p:pic>
        <p:nvPicPr>
          <p:cNvPr id="42" name="Picture 2" descr="116.500+ Persona Señalando Ilustraciones de Stock, gráficos ...">
            <a:extLst>
              <a:ext uri="{FF2B5EF4-FFF2-40B4-BE49-F238E27FC236}">
                <a16:creationId xmlns:a16="http://schemas.microsoft.com/office/drawing/2014/main" id="{5C11CF68-9224-4C55-8267-28B38084B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77" y="4524007"/>
            <a:ext cx="1658449" cy="165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04145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23;p8">
            <a:extLst>
              <a:ext uri="{FF2B5EF4-FFF2-40B4-BE49-F238E27FC236}">
                <a16:creationId xmlns:a16="http://schemas.microsoft.com/office/drawing/2014/main" id="{F8E661B7-5FCA-4C5F-8557-371C3813161B}"/>
              </a:ext>
            </a:extLst>
          </p:cNvPr>
          <p:cNvSpPr/>
          <p:nvPr/>
        </p:nvSpPr>
        <p:spPr>
          <a:xfrm>
            <a:off x="0" y="0"/>
            <a:ext cx="5918200" cy="6858000"/>
          </a:xfrm>
          <a:prstGeom prst="rect">
            <a:avLst/>
          </a:prstGeom>
          <a:solidFill>
            <a:srgbClr val="F3F3F3"/>
          </a:solidFill>
          <a:ln w="25400" cap="flat" cmpd="sng">
            <a:solidFill>
              <a:srgbClr val="F0EEE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950" tIns="30467" rIns="60950" bIns="30467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8" name="Google Shape;658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7273" y="-25400"/>
            <a:ext cx="1108051" cy="1418306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0FD042F4-228F-49A3-89FC-465141A7937E}"/>
              </a:ext>
            </a:extLst>
          </p:cNvPr>
          <p:cNvSpPr/>
          <p:nvPr/>
        </p:nvSpPr>
        <p:spPr>
          <a:xfrm>
            <a:off x="-84689" y="-25400"/>
            <a:ext cx="6087577" cy="110490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EXPERIENCIAS EXITOSAS</a:t>
            </a:r>
          </a:p>
          <a:p>
            <a:pPr algn="ctr"/>
            <a:r>
              <a:rPr lang="es-ES" sz="2000" b="1" dirty="0"/>
              <a:t>(Medellín 2024)</a:t>
            </a:r>
            <a:endParaRPr lang="es-CO" sz="2000" b="1" dirty="0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D9C05F5-9250-40DE-BA96-9CEAB9DA9D9F}"/>
              </a:ext>
            </a:extLst>
          </p:cNvPr>
          <p:cNvSpPr txBox="1"/>
          <p:nvPr/>
        </p:nvSpPr>
        <p:spPr>
          <a:xfrm>
            <a:off x="6273802" y="539750"/>
            <a:ext cx="5741522" cy="6373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Alianza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Medellín Cero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Hambre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Apoyo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nutricional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para población vulnerable.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2: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Tacita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Plata: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infraestructura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vial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Mejoramiento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la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infraestructura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para la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movilidad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peatonal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vehicular.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3: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Formación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habilidades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digitales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audiovisuales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Formación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IA, Machine Learning,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desarrollo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APP, etc.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4: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Autonomía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e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inclusión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social personas con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discapacidad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cuidadoras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Apoyo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económico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acceso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oportunidades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5: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Asistencia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social para población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adulto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mayor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Acciones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para el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envejecimiento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saludable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6: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Acceso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permanencia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la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educación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postsecundaria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Créditos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condonables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sostenimiento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educativo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7: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Mantenimiento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sede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social de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participación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ciudadana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Adecuaciones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social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comunitaria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8: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Gestión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del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riesgo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desastres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Capacitación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dotación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fortalecimiento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comisiones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JAC.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9: Agenda </a:t>
            </a:r>
            <a:r>
              <a:rPr lang="en-US" sz="12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artística</a:t>
            </a:r>
            <a:r>
              <a:rPr lang="en-US" sz="12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cultural</a:t>
            </a:r>
            <a:endParaRPr lang="es-CO" sz="12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2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Fomento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iniciativas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culturales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formación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artística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2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219C137-55D0-4640-B6E3-43AF0628C691}"/>
              </a:ext>
            </a:extLst>
          </p:cNvPr>
          <p:cNvSpPr txBox="1"/>
          <p:nvPr/>
        </p:nvSpPr>
        <p:spPr>
          <a:xfrm>
            <a:off x="257714" y="1392906"/>
            <a:ext cx="5660486" cy="5207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10: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Prevención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vulneraciones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fortalecimiento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infantil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Atención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psicosocial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niñas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niños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adolescentes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11: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Gestión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integral de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residuos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sólidos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Estrategias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cultura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ambiental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aprovechamiento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residuos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12: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Promoción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DDHH y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construcción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paz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Estrategias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derechos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humanos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ciudadanía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13: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Capacidades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empresariales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que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generen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empleo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Formación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fortalecimiento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empresarial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14: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Prevención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enfermedad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promoción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salud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Estrategias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de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salud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visual, oral, mental y sexual.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15: Convivencia y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seguridad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ciudadana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Sensibilización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seguridad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cultura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ciudadana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Proyecto N.º 16: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Fortalecimiento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del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deporte</a:t>
            </a:r>
            <a:r>
              <a:rPr lang="en-US" sz="1400" b="1" dirty="0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 y </a:t>
            </a:r>
            <a:r>
              <a:rPr lang="en-US" sz="1400" b="1" dirty="0" err="1"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recreación</a:t>
            </a:r>
            <a:endParaRPr lang="es-CO" sz="1400" b="1" dirty="0">
              <a:effectLst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Descripción</a:t>
            </a:r>
            <a:r>
              <a:rPr lang="en-US" sz="11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Actividades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deportivas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torneos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 </a:t>
            </a:r>
            <a:r>
              <a:rPr lang="en-US" sz="11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dotación</a:t>
            </a:r>
            <a:r>
              <a:rPr lang="en-US" sz="11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s-CO" sz="11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9116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1369</Words>
  <Application>Microsoft Office PowerPoint</Application>
  <PresentationFormat>Panorámica</PresentationFormat>
  <Paragraphs>184</Paragraphs>
  <Slides>13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4" baseType="lpstr">
      <vt:lpstr>MS Gothic</vt:lpstr>
      <vt:lpstr>Amsi Pro Black</vt:lpstr>
      <vt:lpstr>Arial</vt:lpstr>
      <vt:lpstr>Calibri</vt:lpstr>
      <vt:lpstr>MS Mincho</vt:lpstr>
      <vt:lpstr>Roboto</vt:lpstr>
      <vt:lpstr>Segoe UI</vt:lpstr>
      <vt:lpstr>Times New Roman</vt:lpstr>
      <vt:lpstr>Ubuntu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VivianaJ</cp:lastModifiedBy>
  <cp:revision>33</cp:revision>
  <dcterms:created xsi:type="dcterms:W3CDTF">2024-07-30T16:28:08Z</dcterms:created>
  <dcterms:modified xsi:type="dcterms:W3CDTF">2025-06-18T17:00:56Z</dcterms:modified>
</cp:coreProperties>
</file>