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87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268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304BA-CE26-4814-8343-35D972A7E19A}" type="datetimeFigureOut">
              <a:rPr lang="es-CO" smtClean="0"/>
              <a:t>18/06/2025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FD8D8-20C0-44C0-A63C-513BC6488B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723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84467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8468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56434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34160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5795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48028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73198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34885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6758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39693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2158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4518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19013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602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31234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34462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7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565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132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681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169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094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191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404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420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855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664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55856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3.jpg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3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emf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3.jp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/>
          <p:nvPr/>
        </p:nvSpPr>
        <p:spPr>
          <a:xfrm>
            <a:off x="1593713" y="2442358"/>
            <a:ext cx="10682177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es-CO" sz="4800" b="1" i="0" u="none" strike="noStrike" kern="0" cap="none" spc="0" normalizeH="0" baseline="0" noProof="0" dirty="0">
                <a:ln>
                  <a:noFill/>
                </a:ln>
                <a:solidFill>
                  <a:srgbClr val="00C000"/>
                </a:solidFill>
                <a:effectLst/>
                <a:uLnTx/>
                <a:uFillTx/>
                <a:latin typeface="Ubuntu" panose="020B0504030602030204" pitchFamily="34" charset="0"/>
                <a:ea typeface="Ubuntu"/>
                <a:cs typeface="Ubuntu"/>
                <a:sym typeface="Ubuntu"/>
              </a:rPr>
              <a:t>ESTRATEGIA PRESUPUESTOS PARTICIPATIVOS 2024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C000"/>
              </a:solidFill>
              <a:effectLst/>
              <a:uLnTx/>
              <a:uFillTx/>
              <a:latin typeface="Ubuntu" panose="020B0504030602030204" pitchFamily="34" charset="0"/>
              <a:cs typeface="Arial"/>
              <a:sym typeface="Arial"/>
            </a:endParaRPr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5FD2C815-EBBB-B3F9-0DF5-2A3AEFBA5C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359" b="29327"/>
          <a:stretch/>
        </p:blipFill>
        <p:spPr>
          <a:xfrm>
            <a:off x="7189365" y="159121"/>
            <a:ext cx="5086525" cy="114256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3FFD310-B7FA-0A02-9A67-F12805FA5C6D}"/>
              </a:ext>
            </a:extLst>
          </p:cNvPr>
          <p:cNvSpPr txBox="1"/>
          <p:nvPr/>
        </p:nvSpPr>
        <p:spPr>
          <a:xfrm>
            <a:off x="9549696" y="5152646"/>
            <a:ext cx="1996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CO" sz="1400" i="1" kern="0" dirty="0">
                <a:solidFill>
                  <a:srgbClr val="000000"/>
                </a:solidFill>
                <a:latin typeface="Ubuntu" panose="020B0504030602030204" pitchFamily="34" charset="0"/>
                <a:cs typeface="Arial"/>
                <a:sym typeface="Arial"/>
              </a:rPr>
              <a:t>31</a:t>
            </a:r>
            <a:r>
              <a:rPr kumimoji="0" lang="es-CO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buntu" panose="020B0504030602030204" pitchFamily="34" charset="0"/>
                <a:cs typeface="Arial"/>
                <a:sym typeface="Arial"/>
              </a:rPr>
              <a:t> de Julio del 2024</a:t>
            </a:r>
            <a:endParaRPr kumimoji="0" lang="es-CO" sz="11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buntu" panose="020B0504030602030204" pitchFamily="34" charset="0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A1DBD76-5508-407A-81FA-B8866002EA9B}"/>
              </a:ext>
            </a:extLst>
          </p:cNvPr>
          <p:cNvSpPr txBox="1"/>
          <p:nvPr/>
        </p:nvSpPr>
        <p:spPr>
          <a:xfrm>
            <a:off x="4331337" y="868419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2020</a:t>
            </a:r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5</a:t>
            </a:r>
            <a:endParaRPr lang="es-CO" b="1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C8D346C-1A75-4B15-96BC-CDA0730AECB7}"/>
              </a:ext>
            </a:extLst>
          </p:cNvPr>
          <p:cNvSpPr txBox="1"/>
          <p:nvPr/>
        </p:nvSpPr>
        <p:spPr>
          <a:xfrm>
            <a:off x="4331336" y="1610578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2021</a:t>
            </a:r>
            <a:endParaRPr lang="es-CO" sz="1400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D715321-DC1B-4BBE-B5A1-FF377A5B2D9C}"/>
              </a:ext>
            </a:extLst>
          </p:cNvPr>
          <p:cNvSpPr txBox="1"/>
          <p:nvPr/>
        </p:nvSpPr>
        <p:spPr>
          <a:xfrm>
            <a:off x="4123635" y="3166131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2022</a:t>
            </a:r>
            <a:endParaRPr lang="es-CO" sz="1400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4123634" y="5001461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2023</a:t>
            </a:r>
            <a:endParaRPr lang="es-CO" sz="1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C5395C-C212-40F7-A21C-7B86BCA57D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854" y="1270401"/>
            <a:ext cx="7048418" cy="30777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AFD3CF1-34D7-4D49-B2BE-99C8DDBD91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8854" y="1989793"/>
            <a:ext cx="7048419" cy="11049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F821E51-FD16-4F78-85DC-A2EA38DEDA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8855" y="3562325"/>
            <a:ext cx="7048418" cy="139237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AD7AB89-4235-4157-989A-3A8592D37E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8854" y="5311842"/>
            <a:ext cx="7026184" cy="1460433"/>
          </a:xfrm>
          <a:prstGeom prst="rect">
            <a:avLst/>
          </a:prstGeom>
        </p:spPr>
      </p:pic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1019543" y="6143625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Flecha: hacia abajo 25">
            <a:extLst>
              <a:ext uri="{FF2B5EF4-FFF2-40B4-BE49-F238E27FC236}">
                <a16:creationId xmlns:a16="http://schemas.microsoft.com/office/drawing/2014/main" id="{12A86C9A-25C7-48FC-A0A2-5F7274ADF099}"/>
              </a:ext>
            </a:extLst>
          </p:cNvPr>
          <p:cNvSpPr/>
          <p:nvPr/>
        </p:nvSpPr>
        <p:spPr>
          <a:xfrm rot="5400000">
            <a:off x="11025076" y="6508685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3336855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A1DBD76-5508-407A-81FA-B8866002EA9B}"/>
              </a:ext>
            </a:extLst>
          </p:cNvPr>
          <p:cNvSpPr txBox="1"/>
          <p:nvPr/>
        </p:nvSpPr>
        <p:spPr>
          <a:xfrm>
            <a:off x="3943350" y="975390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2019</a:t>
            </a:r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1</a:t>
            </a:r>
            <a:endParaRPr lang="es-CO" b="1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C8D346C-1A75-4B15-96BC-CDA0730AECB7}"/>
              </a:ext>
            </a:extLst>
          </p:cNvPr>
          <p:cNvSpPr txBox="1"/>
          <p:nvPr/>
        </p:nvSpPr>
        <p:spPr>
          <a:xfrm>
            <a:off x="3943349" y="2046791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2021</a:t>
            </a:r>
            <a:endParaRPr lang="es-CO" sz="1400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D715321-DC1B-4BBE-B5A1-FF377A5B2D9C}"/>
              </a:ext>
            </a:extLst>
          </p:cNvPr>
          <p:cNvSpPr txBox="1"/>
          <p:nvPr/>
        </p:nvSpPr>
        <p:spPr>
          <a:xfrm>
            <a:off x="3886198" y="4123505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2022</a:t>
            </a:r>
            <a:endParaRPr lang="es-CO" sz="1400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1293966" y="6237717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2023</a:t>
            </a:r>
            <a:endParaRPr lang="es-CO" sz="1400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999238" y="2417040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Flecha: hacia abajo 25">
            <a:extLst>
              <a:ext uri="{FF2B5EF4-FFF2-40B4-BE49-F238E27FC236}">
                <a16:creationId xmlns:a16="http://schemas.microsoft.com/office/drawing/2014/main" id="{12A86C9A-25C7-48FC-A0A2-5F7274ADF099}"/>
              </a:ext>
            </a:extLst>
          </p:cNvPr>
          <p:cNvSpPr/>
          <p:nvPr/>
        </p:nvSpPr>
        <p:spPr>
          <a:xfrm rot="5400000">
            <a:off x="10930973" y="1396374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B88E21-447D-4DAD-81C1-98C1528A8C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3350" y="1348749"/>
            <a:ext cx="6963923" cy="63246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67F2FC8-BA40-4BE8-B642-A74030145E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3349" y="2420150"/>
            <a:ext cx="6963923" cy="162306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172B7BE-0BBD-4A11-8404-F009DFC857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3667" y="4495211"/>
            <a:ext cx="6963923" cy="2000183"/>
          </a:xfrm>
          <a:prstGeom prst="rect">
            <a:avLst/>
          </a:prstGeom>
        </p:spPr>
      </p:pic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C9842EA4-0E9D-4950-AC63-C80DF5CB19A9}"/>
              </a:ext>
            </a:extLst>
          </p:cNvPr>
          <p:cNvSpPr/>
          <p:nvPr/>
        </p:nvSpPr>
        <p:spPr>
          <a:xfrm rot="5400000">
            <a:off x="10925726" y="5189193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Flecha: hacia abajo 22">
            <a:extLst>
              <a:ext uri="{FF2B5EF4-FFF2-40B4-BE49-F238E27FC236}">
                <a16:creationId xmlns:a16="http://schemas.microsoft.com/office/drawing/2014/main" id="{82DC987E-BE89-4993-B426-104F87F0A3C1}"/>
              </a:ext>
            </a:extLst>
          </p:cNvPr>
          <p:cNvSpPr/>
          <p:nvPr/>
        </p:nvSpPr>
        <p:spPr>
          <a:xfrm rot="5400000">
            <a:off x="10925726" y="4752967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Flecha: hacia abajo 23">
            <a:extLst>
              <a:ext uri="{FF2B5EF4-FFF2-40B4-BE49-F238E27FC236}">
                <a16:creationId xmlns:a16="http://schemas.microsoft.com/office/drawing/2014/main" id="{4224AA26-08CE-4D28-999B-2193A56B5D89}"/>
              </a:ext>
            </a:extLst>
          </p:cNvPr>
          <p:cNvSpPr/>
          <p:nvPr/>
        </p:nvSpPr>
        <p:spPr>
          <a:xfrm rot="5400000">
            <a:off x="10977836" y="5900926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001208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1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4183411" y="1029820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2023</a:t>
            </a:r>
            <a:endParaRPr lang="es-CO" sz="1400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426551" y="3731490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Flecha: hacia abajo 25">
            <a:extLst>
              <a:ext uri="{FF2B5EF4-FFF2-40B4-BE49-F238E27FC236}">
                <a16:creationId xmlns:a16="http://schemas.microsoft.com/office/drawing/2014/main" id="{12A86C9A-25C7-48FC-A0A2-5F7274ADF099}"/>
              </a:ext>
            </a:extLst>
          </p:cNvPr>
          <p:cNvSpPr/>
          <p:nvPr/>
        </p:nvSpPr>
        <p:spPr>
          <a:xfrm rot="5400000">
            <a:off x="10426551" y="3234699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A776A62-0A87-459C-8DE5-3B40133ED9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1449" y="1615415"/>
            <a:ext cx="6383655" cy="268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01728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2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4183411" y="1029820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2021</a:t>
            </a:r>
            <a:endParaRPr lang="es-CO" sz="1400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933725" y="6122265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Flecha: hacia abajo 25">
            <a:extLst>
              <a:ext uri="{FF2B5EF4-FFF2-40B4-BE49-F238E27FC236}">
                <a16:creationId xmlns:a16="http://schemas.microsoft.com/office/drawing/2014/main" id="{12A86C9A-25C7-48FC-A0A2-5F7274ADF099}"/>
              </a:ext>
            </a:extLst>
          </p:cNvPr>
          <p:cNvSpPr/>
          <p:nvPr/>
        </p:nvSpPr>
        <p:spPr>
          <a:xfrm rot="5400000">
            <a:off x="10933725" y="1435279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C3AC4F-1D9D-4D4F-8305-BF4405EF16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5720" y="1487578"/>
            <a:ext cx="7051553" cy="9525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7DD06B5-08ED-42FC-B4DC-BFE64EF562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1363" y="2891790"/>
            <a:ext cx="7078302" cy="107442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E4086696-DC4B-4811-86AB-C8722475A746}"/>
              </a:ext>
            </a:extLst>
          </p:cNvPr>
          <p:cNvSpPr txBox="1"/>
          <p:nvPr/>
        </p:nvSpPr>
        <p:spPr>
          <a:xfrm>
            <a:off x="4104175" y="253545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2022</a:t>
            </a:r>
            <a:endParaRPr lang="es-CO" sz="14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AB7F354-C993-42E3-9DC1-8E6EFE2F5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5720" y="4510487"/>
            <a:ext cx="7174230" cy="1051560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00B1A27D-A5FC-4A8F-8C37-579EF84453A9}"/>
              </a:ext>
            </a:extLst>
          </p:cNvPr>
          <p:cNvSpPr txBox="1"/>
          <p:nvPr/>
        </p:nvSpPr>
        <p:spPr>
          <a:xfrm>
            <a:off x="4104174" y="4110145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2023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51705968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3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4183411" y="1029820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2019</a:t>
            </a:r>
            <a:endParaRPr lang="es-CO" sz="1400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960345" y="5017401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4086696-DC4B-4811-86AB-C8722475A746}"/>
              </a:ext>
            </a:extLst>
          </p:cNvPr>
          <p:cNvSpPr txBox="1"/>
          <p:nvPr/>
        </p:nvSpPr>
        <p:spPr>
          <a:xfrm>
            <a:off x="4104175" y="253545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2021</a:t>
            </a:r>
            <a:endParaRPr lang="es-CO" sz="14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0B1A27D-A5FC-4A8F-8C37-579EF84453A9}"/>
              </a:ext>
            </a:extLst>
          </p:cNvPr>
          <p:cNvSpPr txBox="1"/>
          <p:nvPr/>
        </p:nvSpPr>
        <p:spPr>
          <a:xfrm>
            <a:off x="4104174" y="4110145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2022</a:t>
            </a:r>
            <a:endParaRPr lang="es-CO" sz="1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EF8AD5B-C5E3-4DAF-9A87-C1BF2347CD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854" y="1514769"/>
            <a:ext cx="6952021" cy="8534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02078E2-57F4-492F-A95A-D3AA60BEA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8854" y="2954780"/>
            <a:ext cx="7048419" cy="111252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708F6C0-A0D5-4BBE-AA26-1F266BDD9E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8854" y="4603834"/>
            <a:ext cx="7090811" cy="14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09900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3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3960495" y="110537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2023</a:t>
            </a:r>
            <a:endParaRPr lang="es-CO" sz="1400" b="1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960345" y="5017401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860E9C-A6F3-4AF6-8464-B3F0B773D6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0495" y="1741170"/>
            <a:ext cx="7015790" cy="154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70053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10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3960495" y="110537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2020</a:t>
            </a:r>
            <a:endParaRPr lang="es-CO" sz="1400" b="1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1075ABFF-8BCF-464D-9F4A-7B2B7D9807B7}"/>
              </a:ext>
            </a:extLst>
          </p:cNvPr>
          <p:cNvSpPr/>
          <p:nvPr/>
        </p:nvSpPr>
        <p:spPr>
          <a:xfrm rot="5400000">
            <a:off x="10960345" y="5017401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426F8B5-AE87-4CB8-AA3F-F0321860D8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8854" y="1664979"/>
            <a:ext cx="7117431" cy="54102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0039B02A-49E7-425E-A195-4E81B3368270}"/>
              </a:ext>
            </a:extLst>
          </p:cNvPr>
          <p:cNvSpPr txBox="1"/>
          <p:nvPr/>
        </p:nvSpPr>
        <p:spPr>
          <a:xfrm>
            <a:off x="3960495" y="250310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2022</a:t>
            </a:r>
            <a:endParaRPr lang="es-CO" sz="14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12C6EA7-CAFC-4F29-A469-0A3F428031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3909" y="2810880"/>
            <a:ext cx="7142376" cy="150876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F274990-8B06-4BDD-ADFD-CCE06EA2F3D0}"/>
              </a:ext>
            </a:extLst>
          </p:cNvPr>
          <p:cNvSpPr txBox="1"/>
          <p:nvPr/>
        </p:nvSpPr>
        <p:spPr>
          <a:xfrm>
            <a:off x="3858854" y="4506662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2023</a:t>
            </a:r>
            <a:endParaRPr lang="es-CO" sz="1400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ABD86A4-92BA-465E-A17B-B92C3E43FF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3909" y="4882307"/>
            <a:ext cx="7142376" cy="16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6032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11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3960495" y="110537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2020</a:t>
            </a:r>
            <a:endParaRPr lang="es-CO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039B02A-49E7-425E-A195-4E81B3368270}"/>
              </a:ext>
            </a:extLst>
          </p:cNvPr>
          <p:cNvSpPr txBox="1"/>
          <p:nvPr/>
        </p:nvSpPr>
        <p:spPr>
          <a:xfrm>
            <a:off x="3960495" y="250310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2021</a:t>
            </a:r>
            <a:endParaRPr lang="es-CO" sz="1400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F274990-8B06-4BDD-ADFD-CCE06EA2F3D0}"/>
              </a:ext>
            </a:extLst>
          </p:cNvPr>
          <p:cNvSpPr txBox="1"/>
          <p:nvPr/>
        </p:nvSpPr>
        <p:spPr>
          <a:xfrm>
            <a:off x="3936470" y="3997498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2022</a:t>
            </a:r>
            <a:endParaRPr lang="es-CO" sz="14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E3FA13D-88EA-4719-BE4B-B4CA04C9F5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0495" y="1457767"/>
            <a:ext cx="6869430" cy="105156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9FAA32C-4957-4D47-BFB5-348BA7BED8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0495" y="3047100"/>
            <a:ext cx="6869430" cy="7772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47C766C-E35D-4315-B4A4-F9A93FDB77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0955" y="4508013"/>
            <a:ext cx="6998970" cy="14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3839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11 </a:t>
            </a:r>
            <a:endParaRPr lang="es-CO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3960495" y="1105373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Año 2023</a:t>
            </a:r>
            <a:endParaRPr lang="es-CO" sz="1400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7B7431F-75B6-4935-9AF5-9B8F1050EB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3820" y="1851660"/>
            <a:ext cx="7193280" cy="1577340"/>
          </a:xfrm>
          <a:prstGeom prst="rect">
            <a:avLst/>
          </a:prstGeom>
        </p:spPr>
      </p:pic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03E6A30C-E3CB-40C8-8EE1-4BFE95DA16C7}"/>
              </a:ext>
            </a:extLst>
          </p:cNvPr>
          <p:cNvSpPr/>
          <p:nvPr/>
        </p:nvSpPr>
        <p:spPr>
          <a:xfrm rot="5400000">
            <a:off x="11253362" y="2274201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Flecha: hacia abajo 14">
            <a:extLst>
              <a:ext uri="{FF2B5EF4-FFF2-40B4-BE49-F238E27FC236}">
                <a16:creationId xmlns:a16="http://schemas.microsoft.com/office/drawing/2014/main" id="{DDEA8472-29A0-466E-A1A8-F9099836469A}"/>
              </a:ext>
            </a:extLst>
          </p:cNvPr>
          <p:cNvSpPr/>
          <p:nvPr/>
        </p:nvSpPr>
        <p:spPr>
          <a:xfrm rot="5400000">
            <a:off x="11253362" y="3139556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1924793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79158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¿Qué son los presupuestos participativos?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15BC59-50DD-486F-B24A-94147CA92C65}"/>
              </a:ext>
            </a:extLst>
          </p:cNvPr>
          <p:cNvSpPr txBox="1"/>
          <p:nvPr/>
        </p:nvSpPr>
        <p:spPr>
          <a:xfrm>
            <a:off x="4847502" y="1048132"/>
            <a:ext cx="60935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Los presupuestos participativos son un proceso democrático, incluyente. 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La ciudadanía y sus organizaciones deciden la inversión de </a:t>
            </a:r>
            <a:r>
              <a:rPr lang="es-ES" dirty="0"/>
              <a:t>un porcentaje de los Ingresos Corrientes de Libre Destinación del Municipio (4% acuerdos de comuna, 1% acuerdos escolares)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Una proyección del presupuesto a disponer en la vigencia siguiente y mediante procesos organizados que culminan con los Acuerdos de comuna o corregimiento y Acuerdos Escolares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Los contenidos del Plan de Desarrollo Municipal, la </a:t>
            </a:r>
            <a:r>
              <a:rPr lang="es-ES" dirty="0"/>
              <a:t>viabilidad </a:t>
            </a:r>
            <a:r>
              <a:rPr lang="es-ES" b="1" dirty="0"/>
              <a:t>jurídica, técnica y financiera </a:t>
            </a:r>
            <a:r>
              <a:rPr lang="es-ES" dirty="0"/>
              <a:t>de los proyectos y las necesidades identificadas en los Planes de desarrollo comunal</a:t>
            </a:r>
            <a:r>
              <a:rPr lang="es-CO" dirty="0"/>
              <a:t>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BC96389-167B-4FDB-875B-57C673DF11C1}"/>
              </a:ext>
            </a:extLst>
          </p:cNvPr>
          <p:cNvCxnSpPr/>
          <p:nvPr/>
        </p:nvCxnSpPr>
        <p:spPr>
          <a:xfrm>
            <a:off x="7620000" y="1560945"/>
            <a:ext cx="665018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FA0580E-1577-4818-8D3B-43DF84F16DB4}"/>
              </a:ext>
            </a:extLst>
          </p:cNvPr>
          <p:cNvCxnSpPr/>
          <p:nvPr/>
        </p:nvCxnSpPr>
        <p:spPr>
          <a:xfrm>
            <a:off x="8294255" y="1560945"/>
            <a:ext cx="0" cy="60960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4D8D0F1-4D68-4BAE-9435-30999DA60547}"/>
              </a:ext>
            </a:extLst>
          </p:cNvPr>
          <p:cNvCxnSpPr/>
          <p:nvPr/>
        </p:nvCxnSpPr>
        <p:spPr>
          <a:xfrm>
            <a:off x="8294255" y="3048000"/>
            <a:ext cx="0" cy="554182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B38573D-029C-4530-A79F-5519F7DF655B}"/>
              </a:ext>
            </a:extLst>
          </p:cNvPr>
          <p:cNvCxnSpPr>
            <a:cxnSpLocks/>
          </p:cNvCxnSpPr>
          <p:nvPr/>
        </p:nvCxnSpPr>
        <p:spPr>
          <a:xfrm flipH="1">
            <a:off x="7259782" y="3602182"/>
            <a:ext cx="103447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71BB7B8A-26AD-40A4-9CC9-BFE640DBBEE2}"/>
              </a:ext>
            </a:extLst>
          </p:cNvPr>
          <p:cNvCxnSpPr/>
          <p:nvPr/>
        </p:nvCxnSpPr>
        <p:spPr>
          <a:xfrm>
            <a:off x="7241309" y="3602182"/>
            <a:ext cx="0" cy="30480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81C62AE-ED5D-4BE8-92B8-FACE60DF9938}"/>
              </a:ext>
            </a:extLst>
          </p:cNvPr>
          <p:cNvCxnSpPr/>
          <p:nvPr/>
        </p:nvCxnSpPr>
        <p:spPr>
          <a:xfrm>
            <a:off x="7241309" y="4710545"/>
            <a:ext cx="0" cy="40640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E2FB915-F958-45E6-8E9E-A4F0575269F2}"/>
              </a:ext>
            </a:extLst>
          </p:cNvPr>
          <p:cNvCxnSpPr/>
          <p:nvPr/>
        </p:nvCxnSpPr>
        <p:spPr>
          <a:xfrm>
            <a:off x="7241309" y="5126182"/>
            <a:ext cx="104370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1A5C51F-A80B-43B0-B679-FC348764B193}"/>
              </a:ext>
            </a:extLst>
          </p:cNvPr>
          <p:cNvCxnSpPr>
            <a:cxnSpLocks/>
          </p:cNvCxnSpPr>
          <p:nvPr/>
        </p:nvCxnSpPr>
        <p:spPr>
          <a:xfrm>
            <a:off x="8285018" y="5126182"/>
            <a:ext cx="1" cy="369454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6E597A-2AE5-45EB-93F0-91F9639CC8BE}"/>
              </a:ext>
            </a:extLst>
          </p:cNvPr>
          <p:cNvSpPr txBox="1"/>
          <p:nvPr/>
        </p:nvSpPr>
        <p:spPr>
          <a:xfrm>
            <a:off x="8608291" y="168107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En el cual</a:t>
            </a:r>
            <a:endParaRPr lang="es-CO" b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92DA47D-186C-4092-8379-2744FE4948F9}"/>
              </a:ext>
            </a:extLst>
          </p:cNvPr>
          <p:cNvSpPr txBox="1"/>
          <p:nvPr/>
        </p:nvSpPr>
        <p:spPr>
          <a:xfrm>
            <a:off x="8608291" y="3232850"/>
            <a:ext cx="2175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Con base en </a:t>
            </a:r>
            <a:endParaRPr lang="es-CO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07254EF-2344-4010-94D6-D542AB3E3842}"/>
              </a:ext>
            </a:extLst>
          </p:cNvPr>
          <p:cNvSpPr txBox="1"/>
          <p:nvPr/>
        </p:nvSpPr>
        <p:spPr>
          <a:xfrm>
            <a:off x="8608291" y="4992255"/>
            <a:ext cx="2175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Atendiendo a</a:t>
            </a:r>
            <a:r>
              <a:rPr lang="es-CO" dirty="0"/>
              <a:t> 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ángulo: esquina doblada 28">
            <a:extLst>
              <a:ext uri="{FF2B5EF4-FFF2-40B4-BE49-F238E27FC236}">
                <a16:creationId xmlns:a16="http://schemas.microsoft.com/office/drawing/2014/main" id="{3BE62D45-DBC2-4870-A0CB-406C3E4D0B79}"/>
              </a:ext>
            </a:extLst>
          </p:cNvPr>
          <p:cNvSpPr/>
          <p:nvPr/>
        </p:nvSpPr>
        <p:spPr>
          <a:xfrm>
            <a:off x="1250998" y="4081120"/>
            <a:ext cx="2450970" cy="1665250"/>
          </a:xfrm>
          <a:prstGeom prst="foldedCorner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ES" sz="1400" dirty="0"/>
              <a:t>No son un proyecto productivo</a:t>
            </a:r>
          </a:p>
          <a:p>
            <a:pPr algn="ctr"/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ES" sz="1400" dirty="0"/>
              <a:t>No son una asistencia técnica o apoyo financiero</a:t>
            </a:r>
          </a:p>
          <a:p>
            <a:pPr algn="ctr"/>
            <a:endParaRPr lang="es-CO" dirty="0"/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¿Cuáles son las bases normativas?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15BC59-50DD-486F-B24A-94147CA92C65}"/>
              </a:ext>
            </a:extLst>
          </p:cNvPr>
          <p:cNvSpPr txBox="1"/>
          <p:nvPr/>
        </p:nvSpPr>
        <p:spPr>
          <a:xfrm>
            <a:off x="4847502" y="104813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dirty="0"/>
              <a:t>. 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rámide - Iconos gratis de negocio">
            <a:extLst>
              <a:ext uri="{FF2B5EF4-FFF2-40B4-BE49-F238E27FC236}">
                <a16:creationId xmlns:a16="http://schemas.microsoft.com/office/drawing/2014/main" id="{3B0FED4B-3691-43B3-B1CF-40EAF7786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860" y="1417464"/>
            <a:ext cx="3588170" cy="358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B8927666-D8F3-4130-BEE4-2C76F6A8D3B0}"/>
              </a:ext>
            </a:extLst>
          </p:cNvPr>
          <p:cNvSpPr txBox="1"/>
          <p:nvPr/>
        </p:nvSpPr>
        <p:spPr>
          <a:xfrm>
            <a:off x="8154186" y="2282006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Ley 1551 de 2012</a:t>
            </a:r>
          </a:p>
          <a:p>
            <a:r>
              <a:rPr lang="es-CO" dirty="0"/>
              <a:t>Ley 1757 de 2015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3E7E673-4DBF-4134-A749-1E3DBD16D7A4}"/>
              </a:ext>
            </a:extLst>
          </p:cNvPr>
          <p:cNvSpPr txBox="1"/>
          <p:nvPr/>
        </p:nvSpPr>
        <p:spPr>
          <a:xfrm>
            <a:off x="8517352" y="3171106"/>
            <a:ext cx="36632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Acuerdo Municipal 036 de 2012</a:t>
            </a:r>
          </a:p>
          <a:p>
            <a:r>
              <a:rPr lang="es-ES" sz="1800" dirty="0"/>
              <a:t>Acuerdo Municipal 007 de 2024</a:t>
            </a:r>
            <a:endParaRPr lang="es-CO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CB1DA7E-C19E-4770-896A-CC72FE86112C}"/>
              </a:ext>
            </a:extLst>
          </p:cNvPr>
          <p:cNvSpPr txBox="1"/>
          <p:nvPr/>
        </p:nvSpPr>
        <p:spPr>
          <a:xfrm>
            <a:off x="8936611" y="4392470"/>
            <a:ext cx="3588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Decreto 0159 de 2021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A40DF4B-3534-4FF0-BA9F-F4493A63085E}"/>
              </a:ext>
            </a:extLst>
          </p:cNvPr>
          <p:cNvSpPr txBox="1"/>
          <p:nvPr/>
        </p:nvSpPr>
        <p:spPr>
          <a:xfrm>
            <a:off x="7996619" y="1483700"/>
            <a:ext cx="3588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Constitución Política. Art. 1.</a:t>
            </a:r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447F180-7BC4-4B73-8587-3D4FBD98B78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83" y="4041150"/>
            <a:ext cx="1828717" cy="182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5562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¿Cómo se clasifican? </a:t>
            </a:r>
          </a:p>
        </p:txBody>
      </p:sp>
      <p:pic>
        <p:nvPicPr>
          <p:cNvPr id="3074" name="Picture 2" descr="Clasificación - Iconos gratis de computadora">
            <a:extLst>
              <a:ext uri="{FF2B5EF4-FFF2-40B4-BE49-F238E27FC236}">
                <a16:creationId xmlns:a16="http://schemas.microsoft.com/office/drawing/2014/main" id="{3A21783B-96BB-4898-BC02-7F734E245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11"/>
          <a:stretch/>
        </p:blipFill>
        <p:spPr bwMode="auto">
          <a:xfrm>
            <a:off x="6107078" y="506731"/>
            <a:ext cx="1382448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781AB2E-A1AC-4784-BA3E-FD446DB42BD0}"/>
              </a:ext>
            </a:extLst>
          </p:cNvPr>
          <p:cNvSpPr txBox="1"/>
          <p:nvPr/>
        </p:nvSpPr>
        <p:spPr>
          <a:xfrm>
            <a:off x="4692073" y="4039727"/>
            <a:ext cx="291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Acuerdos de comuna o corregimiento</a:t>
            </a:r>
            <a:endParaRPr lang="es-CO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AABD3E7-F573-43C5-9F42-A4E9C6CC5ADB}"/>
              </a:ext>
            </a:extLst>
          </p:cNvPr>
          <p:cNvSpPr txBox="1"/>
          <p:nvPr/>
        </p:nvSpPr>
        <p:spPr>
          <a:xfrm>
            <a:off x="8505818" y="4024690"/>
            <a:ext cx="240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Acuerdos Escolares</a:t>
            </a:r>
            <a:endParaRPr lang="es-CO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54A7837-83BA-4B8D-A9D4-FB8487268902}"/>
              </a:ext>
            </a:extLst>
          </p:cNvPr>
          <p:cNvSpPr txBox="1"/>
          <p:nvPr/>
        </p:nvSpPr>
        <p:spPr>
          <a:xfrm>
            <a:off x="4692073" y="4959405"/>
            <a:ext cx="31310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Se priorizan proyectos mediante la concertación ciudadana para el beneficio de las comunas y los corregimientos de la ciudad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E1844BA-9946-4495-8C38-3A65690415D2}"/>
              </a:ext>
            </a:extLst>
          </p:cNvPr>
          <p:cNvSpPr txBox="1"/>
          <p:nvPr/>
        </p:nvSpPr>
        <p:spPr>
          <a:xfrm>
            <a:off x="8258588" y="4873941"/>
            <a:ext cx="39242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Dirigido a los estudiantes de las Instituciones Educativas Oficiales del Municipio de Bucaramanga, en el cual se priorizan proyectos para la comunidad educativa. </a:t>
            </a:r>
            <a:endParaRPr lang="es-CO" dirty="0"/>
          </a:p>
        </p:txBody>
      </p:sp>
      <p:pic>
        <p:nvPicPr>
          <p:cNvPr id="21" name="Picture 2" descr="Clasificación - Iconos gratis de computadora">
            <a:extLst>
              <a:ext uri="{FF2B5EF4-FFF2-40B4-BE49-F238E27FC236}">
                <a16:creationId xmlns:a16="http://schemas.microsoft.com/office/drawing/2014/main" id="{82EED740-56D0-4ABA-94F0-11C9DA4D5F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2" r="30124"/>
          <a:stretch/>
        </p:blipFill>
        <p:spPr bwMode="auto">
          <a:xfrm>
            <a:off x="8875867" y="506731"/>
            <a:ext cx="1429813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C290C446-4814-44CF-AF95-E1700982C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FC709D6-EEA0-4DFE-B85C-10DCE48AB8A8}"/>
              </a:ext>
            </a:extLst>
          </p:cNvPr>
          <p:cNvSpPr txBox="1"/>
          <p:nvPr/>
        </p:nvSpPr>
        <p:spPr>
          <a:xfrm>
            <a:off x="1350918" y="4966274"/>
            <a:ext cx="2214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Artículo 4 Decreto 0159 de 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806326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¿Qué instancias de concertación existen?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ítulo 5">
            <a:extLst>
              <a:ext uri="{FF2B5EF4-FFF2-40B4-BE49-F238E27FC236}">
                <a16:creationId xmlns:a16="http://schemas.microsoft.com/office/drawing/2014/main" id="{4D9796A5-E443-4A93-B6F4-5303E3587A88}"/>
              </a:ext>
            </a:extLst>
          </p:cNvPr>
          <p:cNvSpPr txBox="1">
            <a:spLocks/>
          </p:cNvSpPr>
          <p:nvPr/>
        </p:nvSpPr>
        <p:spPr>
          <a:xfrm>
            <a:off x="5412508" y="1392906"/>
            <a:ext cx="10048407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5400" dirty="0">
              <a:solidFill>
                <a:srgbClr val="58BA4D"/>
              </a:solidFill>
              <a:latin typeface="Amsi Pro Black" panose="020F0903040100060004" pitchFamily="34" charset="0"/>
            </a:endParaRPr>
          </a:p>
        </p:txBody>
      </p:sp>
      <p:sp>
        <p:nvSpPr>
          <p:cNvPr id="36" name="Google Shape;1791;p34">
            <a:extLst>
              <a:ext uri="{FF2B5EF4-FFF2-40B4-BE49-F238E27FC236}">
                <a16:creationId xmlns:a16="http://schemas.microsoft.com/office/drawing/2014/main" id="{BB87E0F8-0A39-4739-8011-DF289D6B8B18}"/>
              </a:ext>
            </a:extLst>
          </p:cNvPr>
          <p:cNvSpPr/>
          <p:nvPr/>
        </p:nvSpPr>
        <p:spPr>
          <a:xfrm>
            <a:off x="6014897" y="1054616"/>
            <a:ext cx="3759447" cy="1153626"/>
          </a:xfrm>
          <a:custGeom>
            <a:avLst/>
            <a:gdLst/>
            <a:ahLst/>
            <a:cxnLst/>
            <a:rect l="l" t="t" r="r" b="b"/>
            <a:pathLst>
              <a:path w="58640" h="17979" extrusionOk="0">
                <a:moveTo>
                  <a:pt x="8990" y="1"/>
                </a:moveTo>
                <a:cubicBezTo>
                  <a:pt x="4025" y="1"/>
                  <a:pt x="1" y="4025"/>
                  <a:pt x="1" y="8990"/>
                </a:cubicBezTo>
                <a:cubicBezTo>
                  <a:pt x="1" y="13955"/>
                  <a:pt x="4025" y="17979"/>
                  <a:pt x="8990" y="17979"/>
                </a:cubicBezTo>
                <a:lnTo>
                  <a:pt x="49650" y="17979"/>
                </a:lnTo>
                <a:cubicBezTo>
                  <a:pt x="54615" y="17979"/>
                  <a:pt x="58639" y="13955"/>
                  <a:pt x="58639" y="8990"/>
                </a:cubicBezTo>
                <a:cubicBezTo>
                  <a:pt x="58639" y="4025"/>
                  <a:pt x="54615" y="1"/>
                  <a:pt x="4965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b="1" dirty="0"/>
              <a:t>COMITÉ TÉCNICO DE PRESUPUESTOS PARTICIPATIVOS</a:t>
            </a:r>
            <a:endParaRPr b="1" dirty="0"/>
          </a:p>
        </p:txBody>
      </p:sp>
      <p:sp>
        <p:nvSpPr>
          <p:cNvPr id="37" name="Google Shape;1806;p34">
            <a:extLst>
              <a:ext uri="{FF2B5EF4-FFF2-40B4-BE49-F238E27FC236}">
                <a16:creationId xmlns:a16="http://schemas.microsoft.com/office/drawing/2014/main" id="{96174A96-4398-41B0-8412-57CD075529D5}"/>
              </a:ext>
            </a:extLst>
          </p:cNvPr>
          <p:cNvSpPr/>
          <p:nvPr/>
        </p:nvSpPr>
        <p:spPr>
          <a:xfrm>
            <a:off x="6150521" y="2948678"/>
            <a:ext cx="28" cy="2388"/>
          </a:xfrm>
          <a:custGeom>
            <a:avLst/>
            <a:gdLst/>
            <a:ahLst/>
            <a:cxnLst/>
            <a:rect l="l" t="t" r="r" b="b"/>
            <a:pathLst>
              <a:path w="1" h="85" extrusionOk="0">
                <a:moveTo>
                  <a:pt x="1" y="84"/>
                </a:moveTo>
                <a:lnTo>
                  <a:pt x="1" y="1"/>
                </a:lnTo>
                <a:lnTo>
                  <a:pt x="1" y="84"/>
                </a:ln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1811;p34">
            <a:extLst>
              <a:ext uri="{FF2B5EF4-FFF2-40B4-BE49-F238E27FC236}">
                <a16:creationId xmlns:a16="http://schemas.microsoft.com/office/drawing/2014/main" id="{8344B8AE-4DF7-44AC-883D-1B57365CAB0F}"/>
              </a:ext>
            </a:extLst>
          </p:cNvPr>
          <p:cNvGrpSpPr/>
          <p:nvPr/>
        </p:nvGrpSpPr>
        <p:grpSpPr>
          <a:xfrm>
            <a:off x="6099019" y="2312421"/>
            <a:ext cx="1656602" cy="574753"/>
            <a:chOff x="2776401" y="3157981"/>
            <a:chExt cx="1656602" cy="574753"/>
          </a:xfrm>
        </p:grpSpPr>
        <p:sp>
          <p:nvSpPr>
            <p:cNvPr id="39" name="Google Shape;1812;p34">
              <a:extLst>
                <a:ext uri="{FF2B5EF4-FFF2-40B4-BE49-F238E27FC236}">
                  <a16:creationId xmlns:a16="http://schemas.microsoft.com/office/drawing/2014/main" id="{B31B25BA-BAD0-4050-864F-342CC99BBAD8}"/>
                </a:ext>
              </a:extLst>
            </p:cNvPr>
            <p:cNvSpPr/>
            <p:nvPr/>
          </p:nvSpPr>
          <p:spPr>
            <a:xfrm>
              <a:off x="4378802" y="3157981"/>
              <a:ext cx="54200" cy="53891"/>
            </a:xfrm>
            <a:custGeom>
              <a:avLst/>
              <a:gdLst/>
              <a:ahLst/>
              <a:cxnLst/>
              <a:rect l="l" t="t" r="r" b="b"/>
              <a:pathLst>
                <a:path w="1929" h="1918" extrusionOk="0">
                  <a:moveTo>
                    <a:pt x="965" y="0"/>
                  </a:moveTo>
                  <a:cubicBezTo>
                    <a:pt x="429" y="0"/>
                    <a:pt x="0" y="429"/>
                    <a:pt x="0" y="953"/>
                  </a:cubicBezTo>
                  <a:cubicBezTo>
                    <a:pt x="0" y="1489"/>
                    <a:pt x="429" y="1917"/>
                    <a:pt x="965" y="1917"/>
                  </a:cubicBezTo>
                  <a:cubicBezTo>
                    <a:pt x="1500" y="1917"/>
                    <a:pt x="1929" y="1489"/>
                    <a:pt x="1929" y="953"/>
                  </a:cubicBezTo>
                  <a:cubicBezTo>
                    <a:pt x="1929" y="429"/>
                    <a:pt x="1500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13;p34">
              <a:extLst>
                <a:ext uri="{FF2B5EF4-FFF2-40B4-BE49-F238E27FC236}">
                  <a16:creationId xmlns:a16="http://schemas.microsoft.com/office/drawing/2014/main" id="{451FF76B-BE1C-419A-A92B-E3403F000CDF}"/>
                </a:ext>
              </a:extLst>
            </p:cNvPr>
            <p:cNvSpPr/>
            <p:nvPr/>
          </p:nvSpPr>
          <p:spPr>
            <a:xfrm>
              <a:off x="2776401" y="3678506"/>
              <a:ext cx="54228" cy="54228"/>
            </a:xfrm>
            <a:custGeom>
              <a:avLst/>
              <a:gdLst/>
              <a:ahLst/>
              <a:cxnLst/>
              <a:rect l="l" t="t" r="r" b="b"/>
              <a:pathLst>
                <a:path w="1930" h="1930" extrusionOk="0">
                  <a:moveTo>
                    <a:pt x="965" y="0"/>
                  </a:moveTo>
                  <a:cubicBezTo>
                    <a:pt x="429" y="0"/>
                    <a:pt x="0" y="429"/>
                    <a:pt x="0" y="965"/>
                  </a:cubicBezTo>
                  <a:cubicBezTo>
                    <a:pt x="0" y="1489"/>
                    <a:pt x="429" y="1929"/>
                    <a:pt x="965" y="1929"/>
                  </a:cubicBezTo>
                  <a:cubicBezTo>
                    <a:pt x="1500" y="1929"/>
                    <a:pt x="1929" y="1489"/>
                    <a:pt x="1929" y="965"/>
                  </a:cubicBezTo>
                  <a:cubicBezTo>
                    <a:pt x="1929" y="429"/>
                    <a:pt x="1500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14;p34">
              <a:extLst>
                <a:ext uri="{FF2B5EF4-FFF2-40B4-BE49-F238E27FC236}">
                  <a16:creationId xmlns:a16="http://schemas.microsoft.com/office/drawing/2014/main" id="{153B1668-7C59-4AAF-91E0-1DC7809D1968}"/>
                </a:ext>
              </a:extLst>
            </p:cNvPr>
            <p:cNvSpPr/>
            <p:nvPr/>
          </p:nvSpPr>
          <p:spPr>
            <a:xfrm>
              <a:off x="2792781" y="3174025"/>
              <a:ext cx="1623867" cy="542310"/>
            </a:xfrm>
            <a:custGeom>
              <a:avLst/>
              <a:gdLst/>
              <a:ahLst/>
              <a:cxnLst/>
              <a:rect l="l" t="t" r="r" b="b"/>
              <a:pathLst>
                <a:path w="57794" h="19301" extrusionOk="0">
                  <a:moveTo>
                    <a:pt x="57413" y="1"/>
                  </a:moveTo>
                  <a:cubicBezTo>
                    <a:pt x="57198" y="1"/>
                    <a:pt x="57032" y="179"/>
                    <a:pt x="57032" y="382"/>
                  </a:cubicBezTo>
                  <a:lnTo>
                    <a:pt x="57032" y="7156"/>
                  </a:lnTo>
                  <a:lnTo>
                    <a:pt x="382" y="7156"/>
                  </a:lnTo>
                  <a:cubicBezTo>
                    <a:pt x="167" y="7156"/>
                    <a:pt x="1" y="7335"/>
                    <a:pt x="1" y="7537"/>
                  </a:cubicBezTo>
                  <a:lnTo>
                    <a:pt x="1" y="18920"/>
                  </a:lnTo>
                  <a:cubicBezTo>
                    <a:pt x="1" y="19122"/>
                    <a:pt x="167" y="19301"/>
                    <a:pt x="382" y="19301"/>
                  </a:cubicBezTo>
                  <a:cubicBezTo>
                    <a:pt x="596" y="19301"/>
                    <a:pt x="763" y="19122"/>
                    <a:pt x="763" y="18920"/>
                  </a:cubicBezTo>
                  <a:lnTo>
                    <a:pt x="763" y="7918"/>
                  </a:lnTo>
                  <a:lnTo>
                    <a:pt x="57413" y="7918"/>
                  </a:lnTo>
                  <a:cubicBezTo>
                    <a:pt x="57627" y="7918"/>
                    <a:pt x="57794" y="7752"/>
                    <a:pt x="57794" y="7537"/>
                  </a:cubicBezTo>
                  <a:lnTo>
                    <a:pt x="57794" y="382"/>
                  </a:lnTo>
                  <a:cubicBezTo>
                    <a:pt x="57794" y="179"/>
                    <a:pt x="57627" y="1"/>
                    <a:pt x="5741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1819;p34">
            <a:extLst>
              <a:ext uri="{FF2B5EF4-FFF2-40B4-BE49-F238E27FC236}">
                <a16:creationId xmlns:a16="http://schemas.microsoft.com/office/drawing/2014/main" id="{394E37B6-4DAA-478B-880C-1B59FF4B1974}"/>
              </a:ext>
            </a:extLst>
          </p:cNvPr>
          <p:cNvGrpSpPr/>
          <p:nvPr/>
        </p:nvGrpSpPr>
        <p:grpSpPr>
          <a:xfrm>
            <a:off x="8033612" y="2312421"/>
            <a:ext cx="1656602" cy="574753"/>
            <a:chOff x="4710994" y="3157981"/>
            <a:chExt cx="1656602" cy="574753"/>
          </a:xfrm>
        </p:grpSpPr>
        <p:sp>
          <p:nvSpPr>
            <p:cNvPr id="43" name="Google Shape;1820;p34">
              <a:extLst>
                <a:ext uri="{FF2B5EF4-FFF2-40B4-BE49-F238E27FC236}">
                  <a16:creationId xmlns:a16="http://schemas.microsoft.com/office/drawing/2014/main" id="{8FC7EA6C-5173-4C2D-8BFA-FFEBFABA30DB}"/>
                </a:ext>
              </a:extLst>
            </p:cNvPr>
            <p:cNvSpPr/>
            <p:nvPr/>
          </p:nvSpPr>
          <p:spPr>
            <a:xfrm>
              <a:off x="4710994" y="3157981"/>
              <a:ext cx="54200" cy="53891"/>
            </a:xfrm>
            <a:custGeom>
              <a:avLst/>
              <a:gdLst/>
              <a:ahLst/>
              <a:cxnLst/>
              <a:rect l="l" t="t" r="r" b="b"/>
              <a:pathLst>
                <a:path w="1929" h="1918" extrusionOk="0">
                  <a:moveTo>
                    <a:pt x="965" y="0"/>
                  </a:moveTo>
                  <a:cubicBezTo>
                    <a:pt x="429" y="0"/>
                    <a:pt x="0" y="429"/>
                    <a:pt x="0" y="953"/>
                  </a:cubicBezTo>
                  <a:cubicBezTo>
                    <a:pt x="0" y="1489"/>
                    <a:pt x="429" y="1917"/>
                    <a:pt x="965" y="1917"/>
                  </a:cubicBezTo>
                  <a:cubicBezTo>
                    <a:pt x="1488" y="1917"/>
                    <a:pt x="1929" y="1489"/>
                    <a:pt x="1929" y="953"/>
                  </a:cubicBezTo>
                  <a:cubicBezTo>
                    <a:pt x="1929" y="429"/>
                    <a:pt x="1488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21;p34">
              <a:extLst>
                <a:ext uri="{FF2B5EF4-FFF2-40B4-BE49-F238E27FC236}">
                  <a16:creationId xmlns:a16="http://schemas.microsoft.com/office/drawing/2014/main" id="{E96F531C-BF76-4D29-B8C7-E56B07D2582D}"/>
                </a:ext>
              </a:extLst>
            </p:cNvPr>
            <p:cNvSpPr/>
            <p:nvPr/>
          </p:nvSpPr>
          <p:spPr>
            <a:xfrm>
              <a:off x="6313395" y="3678506"/>
              <a:ext cx="54200" cy="54228"/>
            </a:xfrm>
            <a:custGeom>
              <a:avLst/>
              <a:gdLst/>
              <a:ahLst/>
              <a:cxnLst/>
              <a:rect l="l" t="t" r="r" b="b"/>
              <a:pathLst>
                <a:path w="1929" h="1930" extrusionOk="0">
                  <a:moveTo>
                    <a:pt x="964" y="0"/>
                  </a:moveTo>
                  <a:cubicBezTo>
                    <a:pt x="429" y="0"/>
                    <a:pt x="0" y="429"/>
                    <a:pt x="0" y="965"/>
                  </a:cubicBezTo>
                  <a:cubicBezTo>
                    <a:pt x="0" y="1489"/>
                    <a:pt x="429" y="1929"/>
                    <a:pt x="964" y="1929"/>
                  </a:cubicBezTo>
                  <a:cubicBezTo>
                    <a:pt x="1488" y="1929"/>
                    <a:pt x="1929" y="1489"/>
                    <a:pt x="1929" y="965"/>
                  </a:cubicBezTo>
                  <a:cubicBezTo>
                    <a:pt x="1929" y="429"/>
                    <a:pt x="1488" y="0"/>
                    <a:pt x="96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22;p34">
              <a:extLst>
                <a:ext uri="{FF2B5EF4-FFF2-40B4-BE49-F238E27FC236}">
                  <a16:creationId xmlns:a16="http://schemas.microsoft.com/office/drawing/2014/main" id="{E1397626-985A-431B-BEE2-125D438441F5}"/>
                </a:ext>
              </a:extLst>
            </p:cNvPr>
            <p:cNvSpPr/>
            <p:nvPr/>
          </p:nvSpPr>
          <p:spPr>
            <a:xfrm>
              <a:off x="4727374" y="3174025"/>
              <a:ext cx="1623867" cy="542310"/>
            </a:xfrm>
            <a:custGeom>
              <a:avLst/>
              <a:gdLst/>
              <a:ahLst/>
              <a:cxnLst/>
              <a:rect l="l" t="t" r="r" b="b"/>
              <a:pathLst>
                <a:path w="57794" h="19301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lnTo>
                    <a:pt x="1" y="7537"/>
                  </a:lnTo>
                  <a:cubicBezTo>
                    <a:pt x="1" y="7752"/>
                    <a:pt x="167" y="7918"/>
                    <a:pt x="382" y="7918"/>
                  </a:cubicBezTo>
                  <a:lnTo>
                    <a:pt x="57031" y="7918"/>
                  </a:lnTo>
                  <a:lnTo>
                    <a:pt x="57031" y="18920"/>
                  </a:lnTo>
                  <a:cubicBezTo>
                    <a:pt x="57031" y="19122"/>
                    <a:pt x="57198" y="19301"/>
                    <a:pt x="57412" y="19301"/>
                  </a:cubicBezTo>
                  <a:cubicBezTo>
                    <a:pt x="57615" y="19301"/>
                    <a:pt x="57793" y="19122"/>
                    <a:pt x="57793" y="18920"/>
                  </a:cubicBezTo>
                  <a:lnTo>
                    <a:pt x="57793" y="7537"/>
                  </a:lnTo>
                  <a:cubicBezTo>
                    <a:pt x="57793" y="7335"/>
                    <a:pt x="57615" y="7156"/>
                    <a:pt x="57412" y="7156"/>
                  </a:cubicBezTo>
                  <a:lnTo>
                    <a:pt x="763" y="7156"/>
                  </a:lnTo>
                  <a:lnTo>
                    <a:pt x="763" y="382"/>
                  </a:lnTo>
                  <a:cubicBezTo>
                    <a:pt x="763" y="179"/>
                    <a:pt x="584" y="1"/>
                    <a:pt x="3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1835;p34">
            <a:extLst>
              <a:ext uri="{FF2B5EF4-FFF2-40B4-BE49-F238E27FC236}">
                <a16:creationId xmlns:a16="http://schemas.microsoft.com/office/drawing/2014/main" id="{A511F223-5F44-4809-ADF4-521979D56A91}"/>
              </a:ext>
            </a:extLst>
          </p:cNvPr>
          <p:cNvSpPr/>
          <p:nvPr/>
        </p:nvSpPr>
        <p:spPr>
          <a:xfrm>
            <a:off x="5412507" y="2966435"/>
            <a:ext cx="1864034" cy="2111003"/>
          </a:xfrm>
          <a:custGeom>
            <a:avLst/>
            <a:gdLst/>
            <a:ahLst/>
            <a:cxnLst/>
            <a:rect l="l" t="t" r="r" b="b"/>
            <a:pathLst>
              <a:path w="30505" h="30303" extrusionOk="0">
                <a:moveTo>
                  <a:pt x="27540" y="775"/>
                </a:moveTo>
                <a:cubicBezTo>
                  <a:pt x="28754" y="775"/>
                  <a:pt x="29743" y="1751"/>
                  <a:pt x="29743" y="2966"/>
                </a:cubicBezTo>
                <a:lnTo>
                  <a:pt x="29743" y="27350"/>
                </a:lnTo>
                <a:cubicBezTo>
                  <a:pt x="29743" y="28552"/>
                  <a:pt x="28754" y="29540"/>
                  <a:pt x="27540" y="29540"/>
                </a:cubicBezTo>
                <a:lnTo>
                  <a:pt x="2965" y="29540"/>
                </a:lnTo>
                <a:cubicBezTo>
                  <a:pt x="1751" y="29540"/>
                  <a:pt x="763" y="28552"/>
                  <a:pt x="763" y="27350"/>
                </a:cubicBezTo>
                <a:lnTo>
                  <a:pt x="763" y="2966"/>
                </a:lnTo>
                <a:cubicBezTo>
                  <a:pt x="763" y="1751"/>
                  <a:pt x="1751" y="775"/>
                  <a:pt x="2965" y="775"/>
                </a:cubicBezTo>
                <a:close/>
                <a:moveTo>
                  <a:pt x="2965" y="1"/>
                </a:moveTo>
                <a:cubicBezTo>
                  <a:pt x="1322" y="1"/>
                  <a:pt x="1" y="1334"/>
                  <a:pt x="1" y="2966"/>
                </a:cubicBezTo>
                <a:lnTo>
                  <a:pt x="1" y="27350"/>
                </a:lnTo>
                <a:cubicBezTo>
                  <a:pt x="1" y="28981"/>
                  <a:pt x="1322" y="30302"/>
                  <a:pt x="2965" y="30302"/>
                </a:cubicBezTo>
                <a:lnTo>
                  <a:pt x="27540" y="30302"/>
                </a:lnTo>
                <a:cubicBezTo>
                  <a:pt x="29171" y="30302"/>
                  <a:pt x="30505" y="28981"/>
                  <a:pt x="30505" y="27350"/>
                </a:cubicBezTo>
                <a:lnTo>
                  <a:pt x="30505" y="2966"/>
                </a:lnTo>
                <a:cubicBezTo>
                  <a:pt x="30505" y="1334"/>
                  <a:pt x="29183" y="1"/>
                  <a:pt x="2754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dirty="0"/>
              <a:t>SECRETARIA TÉCNICA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CO" sz="1400" dirty="0"/>
              <a:t>Secretaría de Planeación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/>
          </a:p>
        </p:txBody>
      </p:sp>
      <p:sp>
        <p:nvSpPr>
          <p:cNvPr id="54" name="Google Shape;1835;p34">
            <a:extLst>
              <a:ext uri="{FF2B5EF4-FFF2-40B4-BE49-F238E27FC236}">
                <a16:creationId xmlns:a16="http://schemas.microsoft.com/office/drawing/2014/main" id="{932FBCE1-4526-48D4-B71D-EB13E18273DE}"/>
              </a:ext>
            </a:extLst>
          </p:cNvPr>
          <p:cNvSpPr/>
          <p:nvPr/>
        </p:nvSpPr>
        <p:spPr>
          <a:xfrm>
            <a:off x="8613459" y="2948678"/>
            <a:ext cx="1925568" cy="2115779"/>
          </a:xfrm>
          <a:custGeom>
            <a:avLst/>
            <a:gdLst/>
            <a:ahLst/>
            <a:cxnLst/>
            <a:rect l="l" t="t" r="r" b="b"/>
            <a:pathLst>
              <a:path w="30505" h="30303" extrusionOk="0">
                <a:moveTo>
                  <a:pt x="27540" y="775"/>
                </a:moveTo>
                <a:cubicBezTo>
                  <a:pt x="28754" y="775"/>
                  <a:pt x="29743" y="1751"/>
                  <a:pt x="29743" y="2966"/>
                </a:cubicBezTo>
                <a:lnTo>
                  <a:pt x="29743" y="27350"/>
                </a:lnTo>
                <a:cubicBezTo>
                  <a:pt x="29743" y="28552"/>
                  <a:pt x="28754" y="29540"/>
                  <a:pt x="27540" y="29540"/>
                </a:cubicBezTo>
                <a:lnTo>
                  <a:pt x="2965" y="29540"/>
                </a:lnTo>
                <a:cubicBezTo>
                  <a:pt x="1751" y="29540"/>
                  <a:pt x="763" y="28552"/>
                  <a:pt x="763" y="27350"/>
                </a:cubicBezTo>
                <a:lnTo>
                  <a:pt x="763" y="2966"/>
                </a:lnTo>
                <a:cubicBezTo>
                  <a:pt x="763" y="1751"/>
                  <a:pt x="1751" y="775"/>
                  <a:pt x="2965" y="775"/>
                </a:cubicBezTo>
                <a:close/>
                <a:moveTo>
                  <a:pt x="2965" y="1"/>
                </a:moveTo>
                <a:cubicBezTo>
                  <a:pt x="1322" y="1"/>
                  <a:pt x="1" y="1334"/>
                  <a:pt x="1" y="2966"/>
                </a:cubicBezTo>
                <a:lnTo>
                  <a:pt x="1" y="27350"/>
                </a:lnTo>
                <a:cubicBezTo>
                  <a:pt x="1" y="28981"/>
                  <a:pt x="1322" y="30302"/>
                  <a:pt x="2965" y="30302"/>
                </a:cubicBezTo>
                <a:lnTo>
                  <a:pt x="27540" y="30302"/>
                </a:lnTo>
                <a:cubicBezTo>
                  <a:pt x="29171" y="30302"/>
                  <a:pt x="30505" y="28981"/>
                  <a:pt x="30505" y="27350"/>
                </a:cubicBezTo>
                <a:lnTo>
                  <a:pt x="30505" y="2966"/>
                </a:lnTo>
                <a:cubicBezTo>
                  <a:pt x="30505" y="1334"/>
                  <a:pt x="29183" y="1"/>
                  <a:pt x="2754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CO" sz="1600" dirty="0">
                <a:cs typeface="Segoe UI" panose="020B0502040204020203" pitchFamily="34" charset="0"/>
              </a:rPr>
              <a:t>MIEMBROS CON VOZ Y VOTO</a:t>
            </a:r>
          </a:p>
          <a:p>
            <a:pPr algn="ctr"/>
            <a:endParaRPr lang="es-CO" sz="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Alcalde o su delegado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Planeación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educación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hacienda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orientador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Tres representantes de los presidentes de las JAL</a:t>
            </a:r>
          </a:p>
          <a:p>
            <a:pPr algn="just"/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Un representante de los presidentes del área rural de las JAL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DEBDF27-D577-4432-B854-D3308F197406}"/>
              </a:ext>
            </a:extLst>
          </p:cNvPr>
          <p:cNvSpPr txBox="1"/>
          <p:nvPr/>
        </p:nvSpPr>
        <p:spPr>
          <a:xfrm>
            <a:off x="10539027" y="3626363"/>
            <a:ext cx="15679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700" b="1" dirty="0">
                <a:latin typeface="Segoe UI" panose="020B0502040204020203" pitchFamily="34" charset="0"/>
                <a:cs typeface="Segoe UI" panose="020B0502040204020203" pitchFamily="34" charset="0"/>
              </a:rPr>
              <a:t>VOZ SIN VOTO</a:t>
            </a:r>
          </a:p>
          <a:p>
            <a:pPr algn="just"/>
            <a:r>
              <a:rPr lang="es-CO" sz="700" dirty="0">
                <a:latin typeface="Segoe UI" panose="020B0502040204020203" pitchFamily="34" charset="0"/>
                <a:cs typeface="Segoe UI" panose="020B0502040204020203" pitchFamily="34" charset="0"/>
              </a:rPr>
              <a:t>Secretario del Interior o su delegado</a:t>
            </a:r>
          </a:p>
          <a:p>
            <a:pPr algn="just"/>
            <a:r>
              <a:rPr lang="es-CO" sz="700" dirty="0">
                <a:latin typeface="Segoe UI" panose="020B0502040204020203" pitchFamily="34" charset="0"/>
                <a:cs typeface="Segoe UI" panose="020B0502040204020203" pitchFamily="34" charset="0"/>
              </a:rPr>
              <a:t>Un representante de las veedurías ciudadanas</a:t>
            </a:r>
          </a:p>
          <a:p>
            <a:pPr algn="just"/>
            <a:r>
              <a:rPr lang="es-CO" sz="700" dirty="0">
                <a:latin typeface="Segoe UI" panose="020B0502040204020203" pitchFamily="34" charset="0"/>
                <a:cs typeface="Segoe UI" panose="020B0502040204020203" pitchFamily="34" charset="0"/>
              </a:rPr>
              <a:t>El secretario, director o sus delegados de las unidades ejecutoras</a:t>
            </a:r>
          </a:p>
          <a:p>
            <a:endParaRPr lang="es-CO" dirty="0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71CF31D2-AEB3-453F-A719-70615D16D926}"/>
              </a:ext>
            </a:extLst>
          </p:cNvPr>
          <p:cNvSpPr/>
          <p:nvPr/>
        </p:nvSpPr>
        <p:spPr>
          <a:xfrm>
            <a:off x="1244338" y="4347947"/>
            <a:ext cx="2703872" cy="1433020"/>
          </a:xfrm>
          <a:prstGeom prst="foldedCorner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El Decreto 0159 contempla el </a:t>
            </a:r>
            <a:r>
              <a:rPr lang="es-ES" sz="1400" b="1" dirty="0">
                <a:solidFill>
                  <a:schemeClr val="tx1"/>
                </a:solidFill>
              </a:rPr>
              <a:t>orientador de la estrategia </a:t>
            </a:r>
            <a:r>
              <a:rPr lang="es-ES" sz="1400" dirty="0">
                <a:solidFill>
                  <a:schemeClr val="bg1"/>
                </a:solidFill>
              </a:rPr>
              <a:t>y </a:t>
            </a:r>
            <a:r>
              <a:rPr lang="es-ES" sz="1400" b="1" dirty="0">
                <a:solidFill>
                  <a:schemeClr val="tx1"/>
                </a:solidFill>
              </a:rPr>
              <a:t>el equipo facilitador </a:t>
            </a:r>
            <a:r>
              <a:rPr lang="es-ES" sz="1400" dirty="0">
                <a:solidFill>
                  <a:schemeClr val="bg1"/>
                </a:solidFill>
              </a:rPr>
              <a:t>para coadyuvar los ejercicios participativos. </a:t>
            </a:r>
            <a:endParaRPr lang="es-CO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2361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¿Cuál es la metodología para la conformación de los acuerdos de comuna y corregimiento?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70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66 CuadroTexto">
            <a:extLst>
              <a:ext uri="{FF2B5EF4-FFF2-40B4-BE49-F238E27FC236}">
                <a16:creationId xmlns:a16="http://schemas.microsoft.com/office/drawing/2014/main" id="{00000000-0008-0000-0200-000043000000}"/>
              </a:ext>
            </a:extLst>
          </p:cNvPr>
          <p:cNvSpPr txBox="1"/>
          <p:nvPr/>
        </p:nvSpPr>
        <p:spPr>
          <a:xfrm>
            <a:off x="4424848" y="335722"/>
            <a:ext cx="1691528" cy="125664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</a:t>
            </a:r>
            <a:r>
              <a:rPr lang="es-ES" sz="1000" b="1" baseline="0" dirty="0"/>
              <a:t> 1.</a:t>
            </a:r>
          </a:p>
          <a:p>
            <a:pPr algn="ctr"/>
            <a:r>
              <a:rPr lang="es-ES" sz="1000" baseline="0" dirty="0"/>
              <a:t>Diagnóstico y asignación de recursos para presupuesto participativo</a:t>
            </a:r>
            <a:endParaRPr lang="es-ES" sz="1000" dirty="0"/>
          </a:p>
        </p:txBody>
      </p:sp>
      <p:sp>
        <p:nvSpPr>
          <p:cNvPr id="22" name="66 CuadroTexto">
            <a:extLst>
              <a:ext uri="{FF2B5EF4-FFF2-40B4-BE49-F238E27FC236}">
                <a16:creationId xmlns:a16="http://schemas.microsoft.com/office/drawing/2014/main" id="{E752F278-BEDB-FAFE-E7DC-D4EE791DC7A5}"/>
              </a:ext>
            </a:extLst>
          </p:cNvPr>
          <p:cNvSpPr txBox="1"/>
          <p:nvPr/>
        </p:nvSpPr>
        <p:spPr>
          <a:xfrm>
            <a:off x="6820296" y="363237"/>
            <a:ext cx="1691528" cy="1256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2</a:t>
            </a:r>
          </a:p>
          <a:p>
            <a:pPr algn="ctr"/>
            <a:r>
              <a:rPr lang="es-ES" sz="1000" dirty="0"/>
              <a:t>Socialización metodología y cronograma</a:t>
            </a:r>
          </a:p>
        </p:txBody>
      </p:sp>
      <p:sp>
        <p:nvSpPr>
          <p:cNvPr id="23" name="66 CuadroTexto">
            <a:extLst>
              <a:ext uri="{FF2B5EF4-FFF2-40B4-BE49-F238E27FC236}">
                <a16:creationId xmlns:a16="http://schemas.microsoft.com/office/drawing/2014/main" id="{CB7F7D8B-F560-D885-0227-59DF43C399B5}"/>
              </a:ext>
            </a:extLst>
          </p:cNvPr>
          <p:cNvSpPr txBox="1"/>
          <p:nvPr/>
        </p:nvSpPr>
        <p:spPr>
          <a:xfrm>
            <a:off x="9002894" y="400101"/>
            <a:ext cx="1691528" cy="12566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3</a:t>
            </a:r>
          </a:p>
          <a:p>
            <a:pPr algn="ctr"/>
            <a:r>
              <a:rPr lang="es-ES" sz="1000" dirty="0"/>
              <a:t>Listado de barrios</a:t>
            </a:r>
            <a:r>
              <a:rPr lang="es-ES" sz="1000" baseline="0" dirty="0"/>
              <a:t> o veredas que participarán en ejercicio de presupuesto participativo.</a:t>
            </a:r>
            <a:endParaRPr lang="es-ES" sz="1000" dirty="0"/>
          </a:p>
        </p:txBody>
      </p:sp>
      <p:sp>
        <p:nvSpPr>
          <p:cNvPr id="24" name="66 CuadroTexto">
            <a:extLst>
              <a:ext uri="{FF2B5EF4-FFF2-40B4-BE49-F238E27FC236}">
                <a16:creationId xmlns:a16="http://schemas.microsoft.com/office/drawing/2014/main" id="{29B9E106-E722-1822-15CC-11060107B218}"/>
              </a:ext>
            </a:extLst>
          </p:cNvPr>
          <p:cNvSpPr txBox="1"/>
          <p:nvPr/>
        </p:nvSpPr>
        <p:spPr>
          <a:xfrm>
            <a:off x="4424848" y="2625855"/>
            <a:ext cx="1861857" cy="13909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4</a:t>
            </a:r>
          </a:p>
          <a:p>
            <a:pPr algn="ctr"/>
            <a:r>
              <a:rPr lang="es-ES" sz="1000" dirty="0"/>
              <a:t>Convocatoria</a:t>
            </a:r>
            <a:r>
              <a:rPr lang="es-ES" sz="1000" baseline="0" dirty="0"/>
              <a:t> a ciudadanía a participar; presentación del procedimiento y los requisitos  para la conformación del acuerdo de presupuesto participativo</a:t>
            </a:r>
            <a:endParaRPr lang="es-ES" sz="1000" dirty="0"/>
          </a:p>
        </p:txBody>
      </p:sp>
      <p:sp>
        <p:nvSpPr>
          <p:cNvPr id="25" name="66 CuadroTexto">
            <a:extLst>
              <a:ext uri="{FF2B5EF4-FFF2-40B4-BE49-F238E27FC236}">
                <a16:creationId xmlns:a16="http://schemas.microsoft.com/office/drawing/2014/main" id="{2C4B55C4-79EC-40C1-8B6D-2402EDD1CB0B}"/>
              </a:ext>
            </a:extLst>
          </p:cNvPr>
          <p:cNvSpPr txBox="1"/>
          <p:nvPr/>
        </p:nvSpPr>
        <p:spPr>
          <a:xfrm>
            <a:off x="6900881" y="2642875"/>
            <a:ext cx="1691528" cy="13909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Asamblea</a:t>
            </a:r>
            <a:r>
              <a:rPr lang="es-ES" sz="10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de residentes. Se </a:t>
            </a:r>
            <a:r>
              <a:rPr lang="es-ES" sz="1000" baseline="0" dirty="0" smtClean="0"/>
              <a:t>analizan necesidades, a partir de los </a:t>
            </a:r>
            <a:r>
              <a:rPr lang="es-ES" sz="1000" b="1" baseline="0" dirty="0" smtClean="0"/>
              <a:t>planes </a:t>
            </a:r>
            <a:r>
              <a:rPr lang="es-ES" sz="1000" b="1" baseline="0" dirty="0"/>
              <a:t>comunales</a:t>
            </a:r>
            <a:r>
              <a:rPr lang="es-ES" sz="1000" baseline="0" dirty="0"/>
              <a:t>; s</a:t>
            </a:r>
            <a:r>
              <a:rPr lang="es-ES" sz="10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s-ES" sz="10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000" baseline="0" dirty="0" smtClean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revisan </a:t>
            </a:r>
            <a:r>
              <a:rPr lang="es-ES" sz="10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las iniciativas propuestas por la ciudadanía</a:t>
            </a:r>
            <a:r>
              <a:rPr lang="es-ES" sz="1000" baseline="0" dirty="0"/>
              <a:t> y se postulan dos (2) proyectos (1 principal y 1 respaldo)</a:t>
            </a:r>
            <a:endParaRPr lang="es-ES" sz="1000" dirty="0"/>
          </a:p>
        </p:txBody>
      </p:sp>
      <p:sp>
        <p:nvSpPr>
          <p:cNvPr id="26" name="66 CuadroTexto">
            <a:extLst>
              <a:ext uri="{FF2B5EF4-FFF2-40B4-BE49-F238E27FC236}">
                <a16:creationId xmlns:a16="http://schemas.microsoft.com/office/drawing/2014/main" id="{CEB1CE97-DD93-1DB1-439F-9B72B0DE2DF5}"/>
              </a:ext>
            </a:extLst>
          </p:cNvPr>
          <p:cNvSpPr txBox="1"/>
          <p:nvPr/>
        </p:nvSpPr>
        <p:spPr>
          <a:xfrm>
            <a:off x="2784410" y="4795039"/>
            <a:ext cx="1772209" cy="12526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Verificación proyectos postulados (cumplimiento de requisitos) </a:t>
            </a:r>
            <a:r>
              <a:rPr lang="es-ES" sz="1000" baseline="0" dirty="0"/>
              <a:t>y conformación de la lista de proyectos viables para votación ciudadana (1 por barrio o vereda)</a:t>
            </a:r>
            <a:endParaRPr lang="es-ES" sz="1000" dirty="0"/>
          </a:p>
        </p:txBody>
      </p:sp>
      <p:sp>
        <p:nvSpPr>
          <p:cNvPr id="27" name="66 CuadroTexto">
            <a:extLst>
              <a:ext uri="{FF2B5EF4-FFF2-40B4-BE49-F238E27FC236}">
                <a16:creationId xmlns:a16="http://schemas.microsoft.com/office/drawing/2014/main" id="{34523C8E-1F05-F03A-8EB3-E48FF97870B1}"/>
              </a:ext>
            </a:extLst>
          </p:cNvPr>
          <p:cNvSpPr txBox="1"/>
          <p:nvPr/>
        </p:nvSpPr>
        <p:spPr>
          <a:xfrm>
            <a:off x="5355776" y="4795038"/>
            <a:ext cx="1772209" cy="12526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Revisión alineación</a:t>
            </a:r>
            <a:r>
              <a:rPr lang="es-ES" sz="1000" baseline="0" dirty="0"/>
              <a:t> de los proyectos priorizados en asamblea de residentes - proponen una iniciativa por Edil</a:t>
            </a:r>
            <a:endParaRPr lang="es-ES" sz="1000" dirty="0"/>
          </a:p>
        </p:txBody>
      </p:sp>
      <p:sp>
        <p:nvSpPr>
          <p:cNvPr id="28" name="66 CuadroTexto">
            <a:extLst>
              <a:ext uri="{FF2B5EF4-FFF2-40B4-BE49-F238E27FC236}">
                <a16:creationId xmlns:a16="http://schemas.microsoft.com/office/drawing/2014/main" id="{4886340A-4687-61AF-AB83-E734BF5934CC}"/>
              </a:ext>
            </a:extLst>
          </p:cNvPr>
          <p:cNvSpPr txBox="1"/>
          <p:nvPr/>
        </p:nvSpPr>
        <p:spPr>
          <a:xfrm>
            <a:off x="7716062" y="4813997"/>
            <a:ext cx="1691528" cy="12526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Votació</a:t>
            </a:r>
            <a:r>
              <a:rPr lang="es-ES" sz="1000" baseline="0" dirty="0"/>
              <a:t>n por los proyectos postulados (cada persona debe votar por tres proyectos diferentes)</a:t>
            </a:r>
            <a:endParaRPr lang="es-ES" sz="1000" dirty="0"/>
          </a:p>
        </p:txBody>
      </p:sp>
      <p:sp>
        <p:nvSpPr>
          <p:cNvPr id="29" name="66 CuadroTexto">
            <a:extLst>
              <a:ext uri="{FF2B5EF4-FFF2-40B4-BE49-F238E27FC236}">
                <a16:creationId xmlns:a16="http://schemas.microsoft.com/office/drawing/2014/main" id="{BC06E4D6-AFDE-60EA-A621-C48999E12BD3}"/>
              </a:ext>
            </a:extLst>
          </p:cNvPr>
          <p:cNvSpPr txBox="1"/>
          <p:nvPr/>
        </p:nvSpPr>
        <p:spPr>
          <a:xfrm>
            <a:off x="10061509" y="4795038"/>
            <a:ext cx="1691528" cy="12526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Socialización de los resultados de votación y firma</a:t>
            </a:r>
            <a:r>
              <a:rPr lang="es-ES" sz="1000" baseline="0" dirty="0"/>
              <a:t> de acuerdos participativos por comuna y corregimiento</a:t>
            </a:r>
            <a:endParaRPr lang="es-ES" sz="1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22AF13-87DB-432E-90EA-12276F94ACB7}"/>
              </a:ext>
            </a:extLst>
          </p:cNvPr>
          <p:cNvSpPr txBox="1"/>
          <p:nvPr/>
        </p:nvSpPr>
        <p:spPr>
          <a:xfrm>
            <a:off x="6763382" y="1707498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Secretaria de Planeación</a:t>
            </a:r>
            <a:endParaRPr lang="es-CO" sz="1100" b="1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DB3097D-646A-404C-907F-60E384FC4BD3}"/>
              </a:ext>
            </a:extLst>
          </p:cNvPr>
          <p:cNvSpPr txBox="1"/>
          <p:nvPr/>
        </p:nvSpPr>
        <p:spPr>
          <a:xfrm>
            <a:off x="4320180" y="1656743"/>
            <a:ext cx="19665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Planeación/Secretaria de Hacienda/Comité </a:t>
            </a:r>
            <a:endParaRPr lang="es-CO" sz="1100" b="1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BC6097C-0A1D-44FE-B85A-560F243E452C}"/>
              </a:ext>
            </a:extLst>
          </p:cNvPr>
          <p:cNvSpPr txBox="1"/>
          <p:nvPr/>
        </p:nvSpPr>
        <p:spPr>
          <a:xfrm>
            <a:off x="9002894" y="1720470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JAL</a:t>
            </a:r>
            <a:endParaRPr lang="es-CO" sz="1100" b="1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B18ABBA-1B27-4FDC-82CB-C519CC8E0202}"/>
              </a:ext>
            </a:extLst>
          </p:cNvPr>
          <p:cNvSpPr txBox="1"/>
          <p:nvPr/>
        </p:nvSpPr>
        <p:spPr>
          <a:xfrm>
            <a:off x="4320180" y="4100510"/>
            <a:ext cx="1966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 JAL</a:t>
            </a:r>
            <a:endParaRPr lang="es-CO" sz="1100" b="1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76B8A97-2A23-4D3A-90CA-4250C1B7287D}"/>
              </a:ext>
            </a:extLst>
          </p:cNvPr>
          <p:cNvSpPr txBox="1"/>
          <p:nvPr/>
        </p:nvSpPr>
        <p:spPr>
          <a:xfrm>
            <a:off x="6900881" y="4093032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JAC</a:t>
            </a:r>
            <a:endParaRPr lang="es-CO" sz="11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668197C-3D2F-48FE-9648-96C75CF5121B}"/>
              </a:ext>
            </a:extLst>
          </p:cNvPr>
          <p:cNvSpPr txBox="1"/>
          <p:nvPr/>
        </p:nvSpPr>
        <p:spPr>
          <a:xfrm>
            <a:off x="2702373" y="6156556"/>
            <a:ext cx="2048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/>
              <a:t>Equipo facilitador/Orientador</a:t>
            </a:r>
            <a:endParaRPr lang="es-CO" sz="1050" b="1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DDC6ACE-BA33-4FA0-BC3E-D986E5D9455E}"/>
              </a:ext>
            </a:extLst>
          </p:cNvPr>
          <p:cNvSpPr txBox="1"/>
          <p:nvPr/>
        </p:nvSpPr>
        <p:spPr>
          <a:xfrm>
            <a:off x="5355776" y="6107407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JAL</a:t>
            </a:r>
            <a:endParaRPr lang="es-CO" sz="1100" b="1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11724BD-629F-47DC-937F-84490A1014F4}"/>
              </a:ext>
            </a:extLst>
          </p:cNvPr>
          <p:cNvSpPr txBox="1"/>
          <p:nvPr/>
        </p:nvSpPr>
        <p:spPr>
          <a:xfrm>
            <a:off x="7666060" y="6174541"/>
            <a:ext cx="20487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/>
              <a:t>Residentes de barrios o veredas</a:t>
            </a:r>
            <a:endParaRPr lang="es-CO" sz="1050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5DC36003-E0C7-4CB1-B8BE-B0D16A1B0931}"/>
              </a:ext>
            </a:extLst>
          </p:cNvPr>
          <p:cNvSpPr txBox="1"/>
          <p:nvPr/>
        </p:nvSpPr>
        <p:spPr>
          <a:xfrm>
            <a:off x="10048799" y="6156178"/>
            <a:ext cx="1966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 JAL</a:t>
            </a:r>
            <a:endParaRPr lang="es-CO" sz="11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F2DDCCB-AD80-408C-8DD9-B82D5C4252F5}"/>
              </a:ext>
            </a:extLst>
          </p:cNvPr>
          <p:cNvSpPr txBox="1"/>
          <p:nvPr/>
        </p:nvSpPr>
        <p:spPr>
          <a:xfrm>
            <a:off x="1638700" y="3429000"/>
            <a:ext cx="1350614" cy="577081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050" dirty="0"/>
              <a:t>Está reglado en el Capítulo III Decreto 0159 de 2021</a:t>
            </a:r>
            <a:endParaRPr lang="es-CO" sz="1050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F63A4AD-DCA2-48BA-B360-89A7C9BDC63B}"/>
              </a:ext>
            </a:extLst>
          </p:cNvPr>
          <p:cNvCxnSpPr/>
          <p:nvPr/>
        </p:nvCxnSpPr>
        <p:spPr>
          <a:xfrm>
            <a:off x="6286705" y="952107"/>
            <a:ext cx="4766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4F8246B4-520B-4AC8-A7EB-22147A8EF14A}"/>
              </a:ext>
            </a:extLst>
          </p:cNvPr>
          <p:cNvCxnSpPr/>
          <p:nvPr/>
        </p:nvCxnSpPr>
        <p:spPr>
          <a:xfrm>
            <a:off x="8526217" y="923827"/>
            <a:ext cx="4766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8DA94E3F-23F1-4CCB-8ECF-D9B48098FEB9}"/>
              </a:ext>
            </a:extLst>
          </p:cNvPr>
          <p:cNvCxnSpPr>
            <a:cxnSpLocks/>
            <a:endCxn id="31" idx="2"/>
          </p:cNvCxnSpPr>
          <p:nvPr/>
        </p:nvCxnSpPr>
        <p:spPr>
          <a:xfrm flipH="1">
            <a:off x="5303443" y="2256907"/>
            <a:ext cx="468271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FC262DD0-7145-4C0B-93C1-27370DF6D01F}"/>
              </a:ext>
            </a:extLst>
          </p:cNvPr>
          <p:cNvCxnSpPr>
            <a:stCxn id="31" idx="2"/>
            <a:endCxn id="24" idx="0"/>
          </p:cNvCxnSpPr>
          <p:nvPr/>
        </p:nvCxnSpPr>
        <p:spPr>
          <a:xfrm>
            <a:off x="5303443" y="2256907"/>
            <a:ext cx="0" cy="297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68AF4D71-AB85-4A88-893A-6B19F6C5E380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6286705" y="3321309"/>
            <a:ext cx="533591" cy="23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08DE730-41A7-4244-ACA0-C517FE062DCF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9986157" y="1982080"/>
            <a:ext cx="0" cy="2748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28" name="Conector recto 1027">
            <a:extLst>
              <a:ext uri="{FF2B5EF4-FFF2-40B4-BE49-F238E27FC236}">
                <a16:creationId xmlns:a16="http://schemas.microsoft.com/office/drawing/2014/main" id="{5D3AAFD5-097D-4DA2-AB29-F01410E5D5DF}"/>
              </a:ext>
            </a:extLst>
          </p:cNvPr>
          <p:cNvCxnSpPr/>
          <p:nvPr/>
        </p:nvCxnSpPr>
        <p:spPr>
          <a:xfrm>
            <a:off x="8663233" y="3252247"/>
            <a:ext cx="121605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0" name="Conector recto 1029">
            <a:extLst>
              <a:ext uri="{FF2B5EF4-FFF2-40B4-BE49-F238E27FC236}">
                <a16:creationId xmlns:a16="http://schemas.microsoft.com/office/drawing/2014/main" id="{B2A46225-6D37-4F68-81FA-3C2ABDAAD489}"/>
              </a:ext>
            </a:extLst>
          </p:cNvPr>
          <p:cNvCxnSpPr>
            <a:cxnSpLocks/>
          </p:cNvCxnSpPr>
          <p:nvPr/>
        </p:nvCxnSpPr>
        <p:spPr>
          <a:xfrm>
            <a:off x="9869864" y="3252247"/>
            <a:ext cx="0" cy="12791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2" name="Conector recto 1031">
            <a:extLst>
              <a:ext uri="{FF2B5EF4-FFF2-40B4-BE49-F238E27FC236}">
                <a16:creationId xmlns:a16="http://schemas.microsoft.com/office/drawing/2014/main" id="{CA556540-DAA0-4A82-AC8A-8072A8D558C5}"/>
              </a:ext>
            </a:extLst>
          </p:cNvPr>
          <p:cNvCxnSpPr/>
          <p:nvPr/>
        </p:nvCxnSpPr>
        <p:spPr>
          <a:xfrm flipH="1">
            <a:off x="3633683" y="4531397"/>
            <a:ext cx="625939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8" name="Conector recto de flecha 1037">
            <a:extLst>
              <a:ext uri="{FF2B5EF4-FFF2-40B4-BE49-F238E27FC236}">
                <a16:creationId xmlns:a16="http://schemas.microsoft.com/office/drawing/2014/main" id="{87E00DFE-29CA-4E8C-962E-91A4BDF6907E}"/>
              </a:ext>
            </a:extLst>
          </p:cNvPr>
          <p:cNvCxnSpPr/>
          <p:nvPr/>
        </p:nvCxnSpPr>
        <p:spPr>
          <a:xfrm>
            <a:off x="3620655" y="4531397"/>
            <a:ext cx="0" cy="188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44" name="Conector recto de flecha 1043">
            <a:extLst>
              <a:ext uri="{FF2B5EF4-FFF2-40B4-BE49-F238E27FC236}">
                <a16:creationId xmlns:a16="http://schemas.microsoft.com/office/drawing/2014/main" id="{9E69B286-6258-45A8-BB49-22A486DE0C19}"/>
              </a:ext>
            </a:extLst>
          </p:cNvPr>
          <p:cNvCxnSpPr/>
          <p:nvPr/>
        </p:nvCxnSpPr>
        <p:spPr>
          <a:xfrm>
            <a:off x="4673600" y="5412509"/>
            <a:ext cx="6298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4A898926-12E4-4FBD-AF52-6EECC79852A8}"/>
              </a:ext>
            </a:extLst>
          </p:cNvPr>
          <p:cNvCxnSpPr>
            <a:cxnSpLocks/>
          </p:cNvCxnSpPr>
          <p:nvPr/>
        </p:nvCxnSpPr>
        <p:spPr>
          <a:xfrm>
            <a:off x="7127985" y="5440218"/>
            <a:ext cx="5380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5FA931E5-8AE3-493D-99C9-345C483A7FED}"/>
              </a:ext>
            </a:extLst>
          </p:cNvPr>
          <p:cNvCxnSpPr>
            <a:cxnSpLocks/>
          </p:cNvCxnSpPr>
          <p:nvPr/>
        </p:nvCxnSpPr>
        <p:spPr>
          <a:xfrm>
            <a:off x="9448082" y="5412509"/>
            <a:ext cx="5380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48589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¿Cuál es la metodología para la conformación de los acuerdos de comuna y corregimiento?</a:t>
            </a:r>
          </a:p>
        </p:txBody>
      </p:sp>
      <p:sp>
        <p:nvSpPr>
          <p:cNvPr id="15" name="66 CuadroTexto">
            <a:extLst>
              <a:ext uri="{FF2B5EF4-FFF2-40B4-BE49-F238E27FC236}">
                <a16:creationId xmlns:a16="http://schemas.microsoft.com/office/drawing/2014/main" id="{9D2AD234-82BB-CFD5-37B3-844730235D81}"/>
              </a:ext>
            </a:extLst>
          </p:cNvPr>
          <p:cNvSpPr txBox="1"/>
          <p:nvPr/>
        </p:nvSpPr>
        <p:spPr>
          <a:xfrm>
            <a:off x="4769549" y="918210"/>
            <a:ext cx="1691528" cy="12526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6</a:t>
            </a:r>
          </a:p>
          <a:p>
            <a:pPr algn="ctr"/>
            <a:r>
              <a:rPr lang="es-ES" sz="1100" dirty="0"/>
              <a:t>Revisa</a:t>
            </a:r>
            <a:r>
              <a:rPr lang="es-ES" sz="1100" baseline="0" dirty="0"/>
              <a:t> acuerdos participativo por comuna y corregimiento y conforma lista de proyectos para incluir en POAI.</a:t>
            </a:r>
            <a:endParaRPr lang="es-ES" sz="1100" dirty="0"/>
          </a:p>
        </p:txBody>
      </p:sp>
      <p:sp>
        <p:nvSpPr>
          <p:cNvPr id="16" name="66 CuadroTexto">
            <a:extLst>
              <a:ext uri="{FF2B5EF4-FFF2-40B4-BE49-F238E27FC236}">
                <a16:creationId xmlns:a16="http://schemas.microsoft.com/office/drawing/2014/main" id="{602BBB0E-5F6B-47C6-C4D4-E20143A80201}"/>
              </a:ext>
            </a:extLst>
          </p:cNvPr>
          <p:cNvSpPr txBox="1"/>
          <p:nvPr/>
        </p:nvSpPr>
        <p:spPr>
          <a:xfrm>
            <a:off x="7244895" y="918210"/>
            <a:ext cx="1691528" cy="12566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6</a:t>
            </a:r>
          </a:p>
          <a:p>
            <a:pPr algn="ctr"/>
            <a:r>
              <a:rPr lang="es-ES" sz="1100" dirty="0"/>
              <a:t>Formulación y estructuración de los proyectos priorizados</a:t>
            </a:r>
            <a:r>
              <a:rPr lang="es-ES" sz="1100" baseline="0" dirty="0"/>
              <a:t> de presupuesto participativo</a:t>
            </a:r>
            <a:endParaRPr lang="es-ES" sz="1100" dirty="0"/>
          </a:p>
        </p:txBody>
      </p:sp>
      <p:sp>
        <p:nvSpPr>
          <p:cNvPr id="17" name="66 CuadroTexto">
            <a:extLst>
              <a:ext uri="{FF2B5EF4-FFF2-40B4-BE49-F238E27FC236}">
                <a16:creationId xmlns:a16="http://schemas.microsoft.com/office/drawing/2014/main" id="{EEEE3E24-BA4C-EC79-FB2E-CE1BC961B61C}"/>
              </a:ext>
            </a:extLst>
          </p:cNvPr>
          <p:cNvSpPr txBox="1"/>
          <p:nvPr/>
        </p:nvSpPr>
        <p:spPr>
          <a:xfrm>
            <a:off x="4769549" y="3020305"/>
            <a:ext cx="1691528" cy="1256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7</a:t>
            </a:r>
          </a:p>
          <a:p>
            <a:pPr algn="ctr"/>
            <a:r>
              <a:rPr lang="es-ES" sz="1100" dirty="0"/>
              <a:t>Incorpora proyectos</a:t>
            </a:r>
            <a:r>
              <a:rPr lang="es-ES" sz="1100" baseline="0" dirty="0"/>
              <a:t> de presupuesto participativo en el POAI y en presupuesto de inversiones municipales</a:t>
            </a:r>
            <a:endParaRPr lang="es-ES" sz="11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AEF8149-D554-4713-881E-7E1D0324CCB5}"/>
              </a:ext>
            </a:extLst>
          </p:cNvPr>
          <p:cNvSpPr txBox="1"/>
          <p:nvPr/>
        </p:nvSpPr>
        <p:spPr>
          <a:xfrm>
            <a:off x="4718633" y="2183935"/>
            <a:ext cx="204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Comité Técnico de presupuestos participativos</a:t>
            </a:r>
            <a:endParaRPr lang="es-CO" sz="1100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DD10BDD-C0DF-4C63-9342-7FA6113987DD}"/>
              </a:ext>
            </a:extLst>
          </p:cNvPr>
          <p:cNvSpPr txBox="1"/>
          <p:nvPr/>
        </p:nvSpPr>
        <p:spPr>
          <a:xfrm>
            <a:off x="7244895" y="2183935"/>
            <a:ext cx="2048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Equipo facilitador/Orientador</a:t>
            </a:r>
            <a:endParaRPr lang="es-CO" sz="11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C7118BB-AF1F-4D0C-92A2-B6EF2365561D}"/>
              </a:ext>
            </a:extLst>
          </p:cNvPr>
          <p:cNvSpPr txBox="1"/>
          <p:nvPr/>
        </p:nvSpPr>
        <p:spPr>
          <a:xfrm>
            <a:off x="4732662" y="4397737"/>
            <a:ext cx="2048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Secretaria de Planeación</a:t>
            </a:r>
            <a:endParaRPr lang="es-CO" sz="1100" b="1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4989F422-48BA-44F4-BF8F-234A92A4A3D0}"/>
              </a:ext>
            </a:extLst>
          </p:cNvPr>
          <p:cNvCxnSpPr/>
          <p:nvPr/>
        </p:nvCxnSpPr>
        <p:spPr>
          <a:xfrm>
            <a:off x="6548582" y="1551709"/>
            <a:ext cx="57265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7E07755-10E2-46DE-A22F-F9BA06ADAE20}"/>
              </a:ext>
            </a:extLst>
          </p:cNvPr>
          <p:cNvCxnSpPr/>
          <p:nvPr/>
        </p:nvCxnSpPr>
        <p:spPr>
          <a:xfrm>
            <a:off x="9060873" y="1551709"/>
            <a:ext cx="840509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B6A08C0-D237-4B34-AB77-50E0F129EE2A}"/>
              </a:ext>
            </a:extLst>
          </p:cNvPr>
          <p:cNvCxnSpPr/>
          <p:nvPr/>
        </p:nvCxnSpPr>
        <p:spPr>
          <a:xfrm>
            <a:off x="9919855" y="1551709"/>
            <a:ext cx="0" cy="199505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BB1BAD3-C640-4401-A46B-7480487CDFE8}"/>
              </a:ext>
            </a:extLst>
          </p:cNvPr>
          <p:cNvCxnSpPr/>
          <p:nvPr/>
        </p:nvCxnSpPr>
        <p:spPr>
          <a:xfrm flipH="1">
            <a:off x="6548582" y="3546764"/>
            <a:ext cx="33528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56258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</a:t>
            </a:r>
            <a:r>
              <a:rPr lang="es-CO" b="1" dirty="0"/>
              <a:t>RONOGRAMA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pentágono 3">
            <a:extLst>
              <a:ext uri="{FF2B5EF4-FFF2-40B4-BE49-F238E27FC236}">
                <a16:creationId xmlns:a16="http://schemas.microsoft.com/office/drawing/2014/main" id="{5EC695D0-BC90-44A5-8669-768BC3DFF96D}"/>
              </a:ext>
            </a:extLst>
          </p:cNvPr>
          <p:cNvSpPr/>
          <p:nvPr/>
        </p:nvSpPr>
        <p:spPr>
          <a:xfrm rot="5400000">
            <a:off x="6464998" y="2463461"/>
            <a:ext cx="1274618" cy="666409"/>
          </a:xfrm>
          <a:prstGeom prst="homePlat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ADF8534E-84BB-402A-8207-E9DDA95D2A18}"/>
              </a:ext>
            </a:extLst>
          </p:cNvPr>
          <p:cNvSpPr/>
          <p:nvPr/>
        </p:nvSpPr>
        <p:spPr>
          <a:xfrm rot="5400000">
            <a:off x="6553635" y="4116113"/>
            <a:ext cx="1274618" cy="666409"/>
          </a:xfrm>
          <a:prstGeom prst="homePlat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12A7039A-F2AA-44EB-BACB-848C44FDA375}"/>
              </a:ext>
            </a:extLst>
          </p:cNvPr>
          <p:cNvSpPr/>
          <p:nvPr/>
        </p:nvSpPr>
        <p:spPr>
          <a:xfrm rot="5400000">
            <a:off x="6576921" y="5680930"/>
            <a:ext cx="1274618" cy="666409"/>
          </a:xfrm>
          <a:prstGeom prst="homePlat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2" name="Flecha: pentágono 21">
            <a:extLst>
              <a:ext uri="{FF2B5EF4-FFF2-40B4-BE49-F238E27FC236}">
                <a16:creationId xmlns:a16="http://schemas.microsoft.com/office/drawing/2014/main" id="{F9A815C9-F73C-4969-85B6-3C6B73693C4B}"/>
              </a:ext>
            </a:extLst>
          </p:cNvPr>
          <p:cNvSpPr/>
          <p:nvPr/>
        </p:nvSpPr>
        <p:spPr>
          <a:xfrm rot="5400000">
            <a:off x="6464998" y="898644"/>
            <a:ext cx="1274618" cy="66640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18DF301-C4C5-498F-AB24-CC3188881376}"/>
              </a:ext>
            </a:extLst>
          </p:cNvPr>
          <p:cNvSpPr txBox="1"/>
          <p:nvPr/>
        </p:nvSpPr>
        <p:spPr>
          <a:xfrm>
            <a:off x="7875428" y="399782"/>
            <a:ext cx="1006764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1</a:t>
            </a:r>
            <a:endParaRPr lang="es-CO" sz="12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A0B9CC2-EB05-47B3-9875-66D705BDEF7F}"/>
              </a:ext>
            </a:extLst>
          </p:cNvPr>
          <p:cNvSpPr txBox="1"/>
          <p:nvPr/>
        </p:nvSpPr>
        <p:spPr>
          <a:xfrm>
            <a:off x="5314592" y="1355378"/>
            <a:ext cx="1053859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Etapa 2</a:t>
            </a:r>
            <a:endParaRPr lang="es-CO" sz="12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82F94C0-9AE4-4DCB-99DD-515103930580}"/>
              </a:ext>
            </a:extLst>
          </p:cNvPr>
          <p:cNvSpPr txBox="1"/>
          <p:nvPr/>
        </p:nvSpPr>
        <p:spPr>
          <a:xfrm>
            <a:off x="7836163" y="2004810"/>
            <a:ext cx="1006764" cy="36787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100" dirty="0"/>
              <a:t>Etapa 3</a:t>
            </a:r>
            <a:endParaRPr lang="es-CO" sz="11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E932B0D-A779-47E0-AEF6-6AAE6A101C1F}"/>
              </a:ext>
            </a:extLst>
          </p:cNvPr>
          <p:cNvSpPr txBox="1"/>
          <p:nvPr/>
        </p:nvSpPr>
        <p:spPr>
          <a:xfrm>
            <a:off x="5314590" y="2916196"/>
            <a:ext cx="1053859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4</a:t>
            </a:r>
            <a:endParaRPr lang="es-CO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E71D1BF-FE4D-4E71-85BE-C9C8833831F8}"/>
              </a:ext>
            </a:extLst>
          </p:cNvPr>
          <p:cNvSpPr txBox="1"/>
          <p:nvPr/>
        </p:nvSpPr>
        <p:spPr>
          <a:xfrm>
            <a:off x="7971372" y="3648564"/>
            <a:ext cx="1006764" cy="367872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100" dirty="0"/>
              <a:t>Etapa 5</a:t>
            </a:r>
            <a:endParaRPr lang="es-CO" sz="11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641AC58-CB57-4E35-BD29-DB565F1C437C}"/>
              </a:ext>
            </a:extLst>
          </p:cNvPr>
          <p:cNvSpPr txBox="1"/>
          <p:nvPr/>
        </p:nvSpPr>
        <p:spPr>
          <a:xfrm>
            <a:off x="5502657" y="5190100"/>
            <a:ext cx="954431" cy="36787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100" dirty="0"/>
              <a:t>Etapa 6</a:t>
            </a:r>
            <a:endParaRPr lang="es-CO" sz="11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C97F3C5-E2EA-4176-B243-A4ADC4F8F51B}"/>
              </a:ext>
            </a:extLst>
          </p:cNvPr>
          <p:cNvSpPr txBox="1"/>
          <p:nvPr/>
        </p:nvSpPr>
        <p:spPr>
          <a:xfrm>
            <a:off x="7971372" y="6102917"/>
            <a:ext cx="1006764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7</a:t>
            </a:r>
            <a:endParaRPr lang="es-CO" sz="12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534E919-8F26-4ACA-92EE-F33D311D1A56}"/>
              </a:ext>
            </a:extLst>
          </p:cNvPr>
          <p:cNvCxnSpPr/>
          <p:nvPr/>
        </p:nvCxnSpPr>
        <p:spPr>
          <a:xfrm>
            <a:off x="7435512" y="594539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3EB5842-C7A1-472E-9709-D579D34BFC3A}"/>
              </a:ext>
            </a:extLst>
          </p:cNvPr>
          <p:cNvCxnSpPr/>
          <p:nvPr/>
        </p:nvCxnSpPr>
        <p:spPr>
          <a:xfrm>
            <a:off x="6368451" y="1550135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779C703-5684-4FA2-AC54-8F46EA979D57}"/>
              </a:ext>
            </a:extLst>
          </p:cNvPr>
          <p:cNvCxnSpPr/>
          <p:nvPr/>
        </p:nvCxnSpPr>
        <p:spPr>
          <a:xfrm>
            <a:off x="7435512" y="2159356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B269E4B-88E0-4469-B1D2-FFD363BDADAB}"/>
              </a:ext>
            </a:extLst>
          </p:cNvPr>
          <p:cNvCxnSpPr/>
          <p:nvPr/>
        </p:nvCxnSpPr>
        <p:spPr>
          <a:xfrm>
            <a:off x="6368450" y="3110953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90AC1AF-4A02-4B58-AF8F-9E641E6196B2}"/>
              </a:ext>
            </a:extLst>
          </p:cNvPr>
          <p:cNvCxnSpPr/>
          <p:nvPr/>
        </p:nvCxnSpPr>
        <p:spPr>
          <a:xfrm>
            <a:off x="7547435" y="3812008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43812E0A-3A60-4965-A31B-0F85EDE689DE}"/>
              </a:ext>
            </a:extLst>
          </p:cNvPr>
          <p:cNvCxnSpPr/>
          <p:nvPr/>
        </p:nvCxnSpPr>
        <p:spPr>
          <a:xfrm>
            <a:off x="6468157" y="5374036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E2CE7D8-C507-4745-9AB8-E179A6F9519D}"/>
              </a:ext>
            </a:extLst>
          </p:cNvPr>
          <p:cNvCxnSpPr/>
          <p:nvPr/>
        </p:nvCxnSpPr>
        <p:spPr>
          <a:xfrm>
            <a:off x="7547435" y="6297674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09ADAEA-550D-4A08-A4AA-B9CA74FDA6EC}"/>
              </a:ext>
            </a:extLst>
          </p:cNvPr>
          <p:cNvSpPr txBox="1"/>
          <p:nvPr/>
        </p:nvSpPr>
        <p:spPr>
          <a:xfrm>
            <a:off x="7971372" y="1034473"/>
            <a:ext cx="1301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Junio 7</a:t>
            </a:r>
            <a:endParaRPr lang="es-CO" sz="140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1DCFE10-4CA4-4196-9D1F-259979ADD05E}"/>
              </a:ext>
            </a:extLst>
          </p:cNvPr>
          <p:cNvSpPr txBox="1"/>
          <p:nvPr/>
        </p:nvSpPr>
        <p:spPr>
          <a:xfrm>
            <a:off x="5349364" y="534108"/>
            <a:ext cx="14197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Julio 31</a:t>
            </a:r>
          </a:p>
          <a:p>
            <a:r>
              <a:rPr lang="es-ES" sz="1400" dirty="0"/>
              <a:t>Agosto 2</a:t>
            </a:r>
          </a:p>
          <a:p>
            <a:r>
              <a:rPr lang="es-ES" sz="1400" dirty="0"/>
              <a:t>Agosto 5</a:t>
            </a:r>
            <a:endParaRPr lang="es-CO" sz="14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231E078-76A2-473D-9E46-B3BF21DA10EB}"/>
              </a:ext>
            </a:extLst>
          </p:cNvPr>
          <p:cNvSpPr txBox="1"/>
          <p:nvPr/>
        </p:nvSpPr>
        <p:spPr>
          <a:xfrm>
            <a:off x="7971372" y="2464242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Agosto</a:t>
            </a:r>
            <a:endParaRPr lang="es-CO" sz="1400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B281B8D-03CF-4684-A63F-5823FB918C51}"/>
              </a:ext>
            </a:extLst>
          </p:cNvPr>
          <p:cNvSpPr txBox="1"/>
          <p:nvPr/>
        </p:nvSpPr>
        <p:spPr>
          <a:xfrm>
            <a:off x="5480517" y="2521437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Agosto</a:t>
            </a:r>
            <a:endParaRPr lang="es-CO" sz="1400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3EF600B-24E9-4685-A9DC-297A5AD1D3DE}"/>
              </a:ext>
            </a:extLst>
          </p:cNvPr>
          <p:cNvSpPr txBox="1"/>
          <p:nvPr/>
        </p:nvSpPr>
        <p:spPr>
          <a:xfrm>
            <a:off x="7971372" y="4151387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Septiembre</a:t>
            </a:r>
            <a:endParaRPr lang="es-CO" sz="1400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835E37D-524B-4D1D-A80B-F26030D3B67F}"/>
              </a:ext>
            </a:extLst>
          </p:cNvPr>
          <p:cNvSpPr txBox="1"/>
          <p:nvPr/>
        </p:nvSpPr>
        <p:spPr>
          <a:xfrm>
            <a:off x="5503803" y="5655776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Octubre</a:t>
            </a:r>
            <a:endParaRPr lang="es-CO" sz="1400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BA223438-6310-4461-A46B-47DB07A20D31}"/>
              </a:ext>
            </a:extLst>
          </p:cNvPr>
          <p:cNvSpPr txBox="1"/>
          <p:nvPr/>
        </p:nvSpPr>
        <p:spPr>
          <a:xfrm>
            <a:off x="7971372" y="6497555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Noviembre</a:t>
            </a:r>
            <a:endParaRPr lang="es-CO" sz="1400" dirty="0"/>
          </a:p>
        </p:txBody>
      </p:sp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037902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203919" y="323359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¿Cuál es el estado de los acuerdos de comuna y corregimiento de vigencias anteriores?</a:t>
            </a:r>
            <a:endParaRPr lang="es-CO" b="1" dirty="0"/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11CC54C-32CD-4FF5-8E0A-9B1E2C709C92}"/>
              </a:ext>
            </a:extLst>
          </p:cNvPr>
          <p:cNvSpPr/>
          <p:nvPr/>
        </p:nvSpPr>
        <p:spPr>
          <a:xfrm>
            <a:off x="1293966" y="4305275"/>
            <a:ext cx="2290618" cy="139237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ES" sz="1400" dirty="0"/>
          </a:p>
          <a:p>
            <a:pPr algn="just"/>
            <a:r>
              <a:rPr lang="es-ES" sz="1400" dirty="0"/>
              <a:t>Esta información ha sido consolidada de acuerdo a la información disponible de las unidades ejecutoras. </a:t>
            </a:r>
          </a:p>
          <a:p>
            <a:pPr algn="just"/>
            <a:endParaRPr lang="es-CO" sz="1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B39F815-0C47-4B96-893F-7B3FEFEBF7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3636" y="1217338"/>
            <a:ext cx="6783638" cy="27913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969874A-6A93-4487-951A-2795FC261A7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7697"/>
          <a:stretch/>
        </p:blipFill>
        <p:spPr>
          <a:xfrm>
            <a:off x="4123635" y="1944798"/>
            <a:ext cx="7025436" cy="10255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A1DBD76-5508-407A-81FA-B8866002EA9B}"/>
              </a:ext>
            </a:extLst>
          </p:cNvPr>
          <p:cNvSpPr txBox="1"/>
          <p:nvPr/>
        </p:nvSpPr>
        <p:spPr>
          <a:xfrm>
            <a:off x="4331337" y="868419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2020</a:t>
            </a:r>
            <a:endParaRPr lang="es-CO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56B129-03CC-45FE-B6CD-B1ABD3359802}"/>
              </a:ext>
            </a:extLst>
          </p:cNvPr>
          <p:cNvSpPr txBox="1"/>
          <p:nvPr/>
        </p:nvSpPr>
        <p:spPr>
          <a:xfrm>
            <a:off x="6362478" y="499087"/>
            <a:ext cx="350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COMUNA 4</a:t>
            </a:r>
            <a:endParaRPr lang="es-CO" b="1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C8D346C-1A75-4B15-96BC-CDA0730AECB7}"/>
              </a:ext>
            </a:extLst>
          </p:cNvPr>
          <p:cNvSpPr txBox="1"/>
          <p:nvPr/>
        </p:nvSpPr>
        <p:spPr>
          <a:xfrm>
            <a:off x="4331336" y="1610578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2021</a:t>
            </a:r>
            <a:endParaRPr lang="es-CO" sz="14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B69DDAF-7A57-481F-AB79-663B8435D0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3635" y="3495773"/>
            <a:ext cx="7020615" cy="122518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4E1A3283-95C5-4929-86A6-6980471634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3634" y="5183805"/>
            <a:ext cx="7112561" cy="1344786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1D715321-DC1B-4BBE-B5A1-FF377A5B2D9C}"/>
              </a:ext>
            </a:extLst>
          </p:cNvPr>
          <p:cNvSpPr txBox="1"/>
          <p:nvPr/>
        </p:nvSpPr>
        <p:spPr>
          <a:xfrm>
            <a:off x="4123635" y="3166131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2022</a:t>
            </a:r>
            <a:endParaRPr lang="es-CO" sz="1400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2E8265E-6E2A-4E27-811A-5A5F3C79D126}"/>
              </a:ext>
            </a:extLst>
          </p:cNvPr>
          <p:cNvSpPr txBox="1"/>
          <p:nvPr/>
        </p:nvSpPr>
        <p:spPr>
          <a:xfrm>
            <a:off x="4123634" y="4781087"/>
            <a:ext cx="18657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Año 2023</a:t>
            </a:r>
            <a:endParaRPr lang="es-CO" sz="1400" dirty="0"/>
          </a:p>
        </p:txBody>
      </p:sp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C4C9FB39-6B27-4362-B978-594654FFE766}"/>
              </a:ext>
            </a:extLst>
          </p:cNvPr>
          <p:cNvSpPr/>
          <p:nvPr/>
        </p:nvSpPr>
        <p:spPr>
          <a:xfrm rot="5400000">
            <a:off x="11236195" y="2400300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0" name="Flecha: hacia abajo 49">
            <a:extLst>
              <a:ext uri="{FF2B5EF4-FFF2-40B4-BE49-F238E27FC236}">
                <a16:creationId xmlns:a16="http://schemas.microsoft.com/office/drawing/2014/main" id="{AF953C30-5C55-46F2-8DEC-8795C3642730}"/>
              </a:ext>
            </a:extLst>
          </p:cNvPr>
          <p:cNvSpPr/>
          <p:nvPr/>
        </p:nvSpPr>
        <p:spPr>
          <a:xfrm rot="5400000">
            <a:off x="11381793" y="5189315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Flecha: hacia abajo 50">
            <a:extLst>
              <a:ext uri="{FF2B5EF4-FFF2-40B4-BE49-F238E27FC236}">
                <a16:creationId xmlns:a16="http://schemas.microsoft.com/office/drawing/2014/main" id="{9A2CFA34-63CA-4BDD-B672-08CFFF30DB88}"/>
              </a:ext>
            </a:extLst>
          </p:cNvPr>
          <p:cNvSpPr/>
          <p:nvPr/>
        </p:nvSpPr>
        <p:spPr>
          <a:xfrm rot="5400000">
            <a:off x="11353605" y="6236375"/>
            <a:ext cx="279530" cy="24765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2195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1061</Words>
  <Application>Microsoft Office PowerPoint</Application>
  <PresentationFormat>Panorámica</PresentationFormat>
  <Paragraphs>178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Amsi Pro Black</vt:lpstr>
      <vt:lpstr>Arial</vt:lpstr>
      <vt:lpstr>Calibri</vt:lpstr>
      <vt:lpstr>Segoe UI</vt:lpstr>
      <vt:lpstr>Ubuntu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VivianaJ</cp:lastModifiedBy>
  <cp:revision>15</cp:revision>
  <dcterms:created xsi:type="dcterms:W3CDTF">2024-07-30T16:28:08Z</dcterms:created>
  <dcterms:modified xsi:type="dcterms:W3CDTF">2025-06-18T17:00:41Z</dcterms:modified>
</cp:coreProperties>
</file>