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7" r:id="rId2"/>
    <p:sldMasterId id="2147483723" r:id="rId3"/>
    <p:sldMasterId id="2147483711" r:id="rId4"/>
    <p:sldMasterId id="2147483699" r:id="rId5"/>
    <p:sldMasterId id="2147483735" r:id="rId6"/>
    <p:sldMasterId id="2147483792" r:id="rId7"/>
    <p:sldMasterId id="2147483816" r:id="rId8"/>
    <p:sldMasterId id="2147483838" r:id="rId9"/>
  </p:sldMasterIdLst>
  <p:notesMasterIdLst>
    <p:notesMasterId r:id="rId52"/>
  </p:notesMasterIdLst>
  <p:sldIdLst>
    <p:sldId id="265" r:id="rId10"/>
    <p:sldId id="268" r:id="rId11"/>
    <p:sldId id="1250" r:id="rId12"/>
    <p:sldId id="1252" r:id="rId13"/>
    <p:sldId id="1158" r:id="rId14"/>
    <p:sldId id="1251" r:id="rId15"/>
    <p:sldId id="1254" r:id="rId16"/>
    <p:sldId id="1253" r:id="rId17"/>
    <p:sldId id="1271" r:id="rId18"/>
    <p:sldId id="1202" r:id="rId19"/>
    <p:sldId id="1255" r:id="rId20"/>
    <p:sldId id="1256" r:id="rId21"/>
    <p:sldId id="1257" r:id="rId22"/>
    <p:sldId id="1258" r:id="rId23"/>
    <p:sldId id="1259" r:id="rId24"/>
    <p:sldId id="1260" r:id="rId25"/>
    <p:sldId id="1261" r:id="rId26"/>
    <p:sldId id="1262" r:id="rId27"/>
    <p:sldId id="1263" r:id="rId28"/>
    <p:sldId id="1264" r:id="rId29"/>
    <p:sldId id="1265" r:id="rId30"/>
    <p:sldId id="1270" r:id="rId31"/>
    <p:sldId id="1266" r:id="rId32"/>
    <p:sldId id="1273" r:id="rId33"/>
    <p:sldId id="1274" r:id="rId34"/>
    <p:sldId id="1275" r:id="rId35"/>
    <p:sldId id="1276" r:id="rId36"/>
    <p:sldId id="1277" r:id="rId37"/>
    <p:sldId id="1278" r:id="rId38"/>
    <p:sldId id="1272" r:id="rId39"/>
    <p:sldId id="1267" r:id="rId40"/>
    <p:sldId id="1268" r:id="rId41"/>
    <p:sldId id="1269" r:id="rId42"/>
    <p:sldId id="1280" r:id="rId43"/>
    <p:sldId id="1281" r:id="rId44"/>
    <p:sldId id="1279" r:id="rId45"/>
    <p:sldId id="936" r:id="rId46"/>
    <p:sldId id="970" r:id="rId47"/>
    <p:sldId id="1002" r:id="rId48"/>
    <p:sldId id="312" r:id="rId49"/>
    <p:sldId id="832" r:id="rId50"/>
    <p:sldId id="830" r:id="rId5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C71FF05-5720-D9EF-3E8A-5A98F438D1C3}" name="Maria Paula Mendez Penagos" initials="MPMP" userId="S::mp.mendez116@uniandes.edu.co::35825100-a564-471c-aa10-aa6734baa7d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72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microsoft.com/office/2018/10/relationships/authors" Target="author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OneDrive\Documents\GSI-LAC\2018\PROYECTOS_18\ENA2018\0.Entrega\TablasIntegradas%20(Autoguardado)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OneDrive\Documents\GSI-LAC\2018\PROYECTOS_18\ENA2018\0.Entrega\TablasIntegradas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MARTHA%202019\FIGURAS_TABLAS_ENA2018\Tablas%20y%20Figuras%20Demanda%20%20publicacion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ARTHA%202019\PANAMERICANA\ENA2018_Capitulo5_Tablas%20y%20Figuras%20Usos_Agu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ARTHA%202019\FIGURAS_TABLAS_ENA2018\Tablas%20y%20Figuras%20Demanda%20%20publicac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>
                <a:latin typeface="+mj-lt"/>
              </a:rPr>
              <a:t>(millones de m</a:t>
            </a:r>
            <a:r>
              <a:rPr lang="en-US" baseline="30000" dirty="0">
                <a:latin typeface="+mj-lt"/>
              </a:rPr>
              <a:t>3</a:t>
            </a:r>
            <a:r>
              <a:rPr lang="en-US" baseline="0" dirty="0">
                <a:latin typeface="+mj-lt"/>
              </a:rPr>
              <a:t>/</a:t>
            </a:r>
            <a:r>
              <a:rPr lang="en-US" baseline="0" dirty="0" err="1">
                <a:latin typeface="+mj-lt"/>
              </a:rPr>
              <a:t>año</a:t>
            </a:r>
            <a:r>
              <a:rPr lang="en-US" baseline="0" dirty="0">
                <a:latin typeface="+mj-lt"/>
              </a:rPr>
              <a:t>)</a:t>
            </a:r>
            <a:endParaRPr lang="en-US" dirty="0">
              <a:latin typeface="+mj-lt"/>
            </a:endParaRPr>
          </a:p>
        </c:rich>
      </c:tx>
      <c:layout>
        <c:manualLayout>
          <c:xMode val="edge"/>
          <c:yMode val="edge"/>
          <c:x val="0.27772681673446598"/>
          <c:y val="5.604656175899980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15232378130952E-3"/>
          <c:y val="0.56829103792366498"/>
          <c:w val="0.98335115288806696"/>
          <c:h val="0.401584147956738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Hoja2!$C$2</c:f>
              <c:strCache>
                <c:ptCount val="1"/>
                <c:pt idx="0">
                  <c:v>Demanda Hídrica
ENA 2010</c:v>
                </c:pt>
              </c:strCache>
            </c:strRef>
          </c:tx>
          <c:spPr>
            <a:solidFill>
              <a:schemeClr val="accent2">
                <a:tint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D79-4C0F-B1AB-8EE447F56C3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Hoja2!$B$13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Hoja2!$C$13</c:f>
              <c:numCache>
                <c:formatCode>_-* #,##0.0_-;\-* #,##0.0_-;_-* "-"_-;_-@_-</c:formatCode>
                <c:ptCount val="1"/>
                <c:pt idx="0">
                  <c:v>35876.884034000002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79-4C0F-B1AB-8EE447F56C39}"/>
            </c:ext>
          </c:extLst>
        </c:ser>
        <c:ser>
          <c:idx val="1"/>
          <c:order val="1"/>
          <c:tx>
            <c:strRef>
              <c:f>Hoja2!$D$2</c:f>
              <c:strCache>
                <c:ptCount val="1"/>
                <c:pt idx="0">
                  <c:v>Huella Hídrica Azul
ENA 2010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Hoja2!$B$13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Hoja2!$D$13</c:f>
              <c:numCache>
                <c:formatCode>_-* #,##0.0_-;\-* #,##0.0_-;_-* "-"_-;_-@_-</c:formatCode>
                <c:ptCount val="1"/>
                <c:pt idx="0">
                  <c:v>8889.1787760862571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79-4C0F-B1AB-8EE447F56C39}"/>
            </c:ext>
          </c:extLst>
        </c:ser>
        <c:ser>
          <c:idx val="2"/>
          <c:order val="2"/>
          <c:tx>
            <c:strRef>
              <c:f>Hoja2!$E$2</c:f>
              <c:strCache>
                <c:ptCount val="1"/>
                <c:pt idx="0">
                  <c:v>Demanda Hídrica
ENA 2014</c:v>
                </c:pt>
              </c:strCache>
            </c:strRef>
          </c:tx>
          <c:spPr>
            <a:solidFill>
              <a:schemeClr val="accent2">
                <a:tint val="9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Hoja2!$B$13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Hoja2!$E$13</c:f>
              <c:numCache>
                <c:formatCode>_-* #,##0.0_-;\-* #,##0.0_-;_-* "-"_-;_-@_-</c:formatCode>
                <c:ptCount val="1"/>
                <c:pt idx="0">
                  <c:v>35582.006548713587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D79-4C0F-B1AB-8EE447F56C39}"/>
            </c:ext>
          </c:extLst>
        </c:ser>
        <c:ser>
          <c:idx val="3"/>
          <c:order val="3"/>
          <c:tx>
            <c:strRef>
              <c:f>Hoja2!$F$2</c:f>
              <c:strCache>
                <c:ptCount val="1"/>
                <c:pt idx="0">
                  <c:v>Huella Hídrica Azul
ENA 2014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Hoja2!$B$13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Hoja2!$F$13</c:f>
              <c:numCache>
                <c:formatCode>_-* #,##0.0_-;\-* #,##0.0_-;_-* "-"_-;_-@_-</c:formatCode>
                <c:ptCount val="1"/>
                <c:pt idx="0">
                  <c:v>9585.7268476127792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D79-4C0F-B1AB-8EE447F56C39}"/>
            </c:ext>
          </c:extLst>
        </c:ser>
        <c:ser>
          <c:idx val="4"/>
          <c:order val="4"/>
          <c:tx>
            <c:strRef>
              <c:f>Hoja2!$G$2</c:f>
              <c:strCache>
                <c:ptCount val="1"/>
                <c:pt idx="0">
                  <c:v>Demanda Hídrica
ENA 2018</c:v>
                </c:pt>
              </c:strCache>
            </c:strRef>
          </c:tx>
          <c:spPr>
            <a:solidFill>
              <a:schemeClr val="accent2">
                <a:shade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Hoja2!$B$13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Hoja2!$G$13</c:f>
              <c:numCache>
                <c:formatCode>_-* #,##0.0_-;\-* #,##0.0_-;_-* "-"_-;_-@_-</c:formatCode>
                <c:ptCount val="1"/>
                <c:pt idx="0">
                  <c:v>37308.290257199616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D79-4C0F-B1AB-8EE447F56C39}"/>
            </c:ext>
          </c:extLst>
        </c:ser>
        <c:ser>
          <c:idx val="5"/>
          <c:order val="5"/>
          <c:tx>
            <c:strRef>
              <c:f>Hoja2!$H$2</c:f>
              <c:strCache>
                <c:ptCount val="1"/>
                <c:pt idx="0">
                  <c:v>Huella Hídrica Azul
ENA 2018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BD79-4C0F-B1AB-8EE447F56C3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Hoja2!$B$13</c:f>
              <c:strCache>
                <c:ptCount val="1"/>
                <c:pt idx="0">
                  <c:v>Total</c:v>
                </c:pt>
              </c:strCache>
            </c:strRef>
          </c:cat>
          <c:val>
            <c:numRef>
              <c:f>Hoja2!$H$13</c:f>
              <c:numCache>
                <c:formatCode>_-* #,##0.0_-;\-* #,##0.0_-;_-* "-"_-;_-@_-</c:formatCode>
                <c:ptCount val="1"/>
                <c:pt idx="0">
                  <c:v>10644.822720392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D79-4C0F-B1AB-8EE447F56C3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127883432"/>
        <c:axId val="2127880504"/>
      </c:barChart>
      <c:catAx>
        <c:axId val="21278834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27880504"/>
        <c:crosses val="autoZero"/>
        <c:auto val="1"/>
        <c:lblAlgn val="ctr"/>
        <c:lblOffset val="100"/>
        <c:noMultiLvlLbl val="0"/>
      </c:catAx>
      <c:valAx>
        <c:axId val="2127880504"/>
        <c:scaling>
          <c:orientation val="minMax"/>
        </c:scaling>
        <c:delete val="1"/>
        <c:axPos val="l"/>
        <c:numFmt formatCode="_-* #,##0.0_-;\-* #,##0.0_-;_-* &quot;-&quot;_-;_-@_-" sourceLinked="1"/>
        <c:majorTickMark val="none"/>
        <c:minorTickMark val="none"/>
        <c:tickLblPos val="nextTo"/>
        <c:crossAx val="2127883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6.7877971465379494E-2"/>
          <c:y val="0.24873538792130401"/>
          <c:w val="0.85858085808580897"/>
          <c:h val="0.2489427092821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Hoja1!$C$4</c:f>
              <c:strCache>
                <c:ptCount val="1"/>
                <c:pt idx="0">
                  <c:v>Demanda Hídrica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Hoja1!$B$5:$B$14</c:f>
              <c:strCache>
                <c:ptCount val="10"/>
                <c:pt idx="0">
                  <c:v>Agrícola </c:v>
                </c:pt>
                <c:pt idx="1">
                  <c:v>Energía </c:v>
                </c:pt>
                <c:pt idx="2">
                  <c:v>Pecuario</c:v>
                </c:pt>
                <c:pt idx="3">
                  <c:v>Piscícola</c:v>
                </c:pt>
                <c:pt idx="4">
                  <c:v>Doméstico</c:v>
                </c:pt>
                <c:pt idx="5">
                  <c:v>Industria</c:v>
                </c:pt>
                <c:pt idx="6">
                  <c:v>Minería</c:v>
                </c:pt>
                <c:pt idx="7">
                  <c:v>Hidrocarburos</c:v>
                </c:pt>
                <c:pt idx="8">
                  <c:v>Servicios</c:v>
                </c:pt>
                <c:pt idx="9">
                  <c:v>Construcción</c:v>
                </c:pt>
              </c:strCache>
            </c:strRef>
          </c:cat>
          <c:val>
            <c:numRef>
              <c:f>Hoja1!$C$5:$C$14</c:f>
              <c:numCache>
                <c:formatCode>#,##0</c:formatCode>
                <c:ptCount val="10"/>
                <c:pt idx="0">
                  <c:v>16067</c:v>
                </c:pt>
                <c:pt idx="1">
                  <c:v>9069</c:v>
                </c:pt>
                <c:pt idx="2">
                  <c:v>3071</c:v>
                </c:pt>
                <c:pt idx="3">
                  <c:v>3023</c:v>
                </c:pt>
                <c:pt idx="4">
                  <c:v>2747</c:v>
                </c:pt>
                <c:pt idx="5">
                  <c:v>1075</c:v>
                </c:pt>
                <c:pt idx="6" formatCode="General">
                  <c:v>668</c:v>
                </c:pt>
                <c:pt idx="7" formatCode="General">
                  <c:v>581</c:v>
                </c:pt>
                <c:pt idx="8" formatCode="General">
                  <c:v>571</c:v>
                </c:pt>
                <c:pt idx="9" formatCode="General">
                  <c:v>436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BD-46C4-8A85-9869C947C96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127818984"/>
        <c:axId val="2127809800"/>
      </c:barChart>
      <c:catAx>
        <c:axId val="2127818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27809800"/>
        <c:crosses val="autoZero"/>
        <c:auto val="1"/>
        <c:lblAlgn val="ctr"/>
        <c:lblOffset val="100"/>
        <c:noMultiLvlLbl val="0"/>
      </c:catAx>
      <c:valAx>
        <c:axId val="212780980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127818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800" dirty="0">
                <a:latin typeface="+mj-lt"/>
              </a:rPr>
              <a:t>Distribución</a:t>
            </a:r>
            <a:r>
              <a:rPr lang="es-MX" sz="1800" baseline="0" dirty="0">
                <a:latin typeface="+mj-lt"/>
              </a:rPr>
              <a:t> de demanda hídrica sectorial 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sz="1800" baseline="0" dirty="0">
                <a:latin typeface="+mj-lt"/>
              </a:rPr>
              <a:t>por Áreas Hidrográficas </a:t>
            </a:r>
            <a:endParaRPr lang="es-MX" sz="1800" dirty="0"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'C:\Users\asus\Documents\Bckup IDEAM 2018\informe final\Bases finales sectores\Espacializacion\[Espacializacion Nueva tabla Omar 23112018.xlsx]Hoja4'!$B$39</c:f>
              <c:strCache>
                <c:ptCount val="1"/>
                <c:pt idx="0">
                  <c:v>Agricultura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[1]Hoja4!$C$38:$G$38</c:f>
              <c:strCache>
                <c:ptCount val="5"/>
                <c:pt idx="0">
                  <c:v>Caribe</c:v>
                </c:pt>
                <c:pt idx="1">
                  <c:v>Magdalena Cauca</c:v>
                </c:pt>
                <c:pt idx="2">
                  <c:v>Orinoco</c:v>
                </c:pt>
                <c:pt idx="3">
                  <c:v>Amazonas</c:v>
                </c:pt>
                <c:pt idx="4">
                  <c:v>Pacífico</c:v>
                </c:pt>
              </c:strCache>
            </c:strRef>
          </c:cat>
          <c:val>
            <c:numRef>
              <c:f>[1]Hoja4!$C$39:$G$39</c:f>
              <c:numCache>
                <c:formatCode>General</c:formatCode>
                <c:ptCount val="5"/>
                <c:pt idx="0">
                  <c:v>0.52279776546217804</c:v>
                </c:pt>
                <c:pt idx="1">
                  <c:v>0.42508485585563499</c:v>
                </c:pt>
                <c:pt idx="2">
                  <c:v>0.347697005743763</c:v>
                </c:pt>
                <c:pt idx="3">
                  <c:v>0.119851549687815</c:v>
                </c:pt>
                <c:pt idx="4">
                  <c:v>0.57000406770800405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E0-4DDB-A6F2-33BECA157168}"/>
            </c:ext>
          </c:extLst>
        </c:ser>
        <c:ser>
          <c:idx val="1"/>
          <c:order val="1"/>
          <c:tx>
            <c:strRef>
              <c:f>'C:\Users\asus\Documents\Bckup IDEAM 2018\informe final\Bases finales sectores\Espacializacion\[Espacializacion Nueva tabla Omar 23112018.xlsx]Hoja4'!$B$40</c:f>
              <c:strCache>
                <c:ptCount val="1"/>
                <c:pt idx="0">
                  <c:v>Pecuario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[1]Hoja4!$C$38:$G$38</c:f>
              <c:strCache>
                <c:ptCount val="5"/>
                <c:pt idx="0">
                  <c:v>Caribe</c:v>
                </c:pt>
                <c:pt idx="1">
                  <c:v>Magdalena Cauca</c:v>
                </c:pt>
                <c:pt idx="2">
                  <c:v>Orinoco</c:v>
                </c:pt>
                <c:pt idx="3">
                  <c:v>Amazonas</c:v>
                </c:pt>
                <c:pt idx="4">
                  <c:v>Pacífico</c:v>
                </c:pt>
              </c:strCache>
            </c:strRef>
          </c:cat>
          <c:val>
            <c:numRef>
              <c:f>[1]Hoja4!$C$40:$G$40</c:f>
              <c:numCache>
                <c:formatCode>General</c:formatCode>
                <c:ptCount val="5"/>
                <c:pt idx="0">
                  <c:v>5.7520663769513501E-2</c:v>
                </c:pt>
                <c:pt idx="1">
                  <c:v>8.2467228829372699E-2</c:v>
                </c:pt>
                <c:pt idx="2">
                  <c:v>0.102986987605085</c:v>
                </c:pt>
                <c:pt idx="3">
                  <c:v>0.27709581615095902</c:v>
                </c:pt>
                <c:pt idx="4">
                  <c:v>4.0130522380787598E-2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E0-4DDB-A6F2-33BECA157168}"/>
            </c:ext>
          </c:extLst>
        </c:ser>
        <c:ser>
          <c:idx val="2"/>
          <c:order val="2"/>
          <c:tx>
            <c:strRef>
              <c:f>'C:\Users\asus\Documents\Bckup IDEAM 2018\informe final\Bases finales sectores\Espacializacion\[Espacializacion Nueva tabla Omar 23112018.xlsx]Hoja4'!$B$41</c:f>
              <c:strCache>
                <c:ptCount val="1"/>
                <c:pt idx="0">
                  <c:v>Piscícola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[1]Hoja4!$C$38:$G$38</c:f>
              <c:strCache>
                <c:ptCount val="5"/>
                <c:pt idx="0">
                  <c:v>Caribe</c:v>
                </c:pt>
                <c:pt idx="1">
                  <c:v>Magdalena Cauca</c:v>
                </c:pt>
                <c:pt idx="2">
                  <c:v>Orinoco</c:v>
                </c:pt>
                <c:pt idx="3">
                  <c:v>Amazonas</c:v>
                </c:pt>
                <c:pt idx="4">
                  <c:v>Pacífico</c:v>
                </c:pt>
              </c:strCache>
            </c:strRef>
          </c:cat>
          <c:val>
            <c:numRef>
              <c:f>[1]Hoja4!$C$41:$G$41</c:f>
              <c:numCache>
                <c:formatCode>General</c:formatCode>
                <c:ptCount val="5"/>
                <c:pt idx="0">
                  <c:v>5.4835049000078198E-2</c:v>
                </c:pt>
                <c:pt idx="1">
                  <c:v>7.7649432935163798E-2</c:v>
                </c:pt>
                <c:pt idx="2">
                  <c:v>0.133542979231077</c:v>
                </c:pt>
                <c:pt idx="3">
                  <c:v>0.17000479094963999</c:v>
                </c:pt>
                <c:pt idx="4">
                  <c:v>3.5420151404498501E-2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E0-4DDB-A6F2-33BECA157168}"/>
            </c:ext>
          </c:extLst>
        </c:ser>
        <c:ser>
          <c:idx val="3"/>
          <c:order val="3"/>
          <c:tx>
            <c:strRef>
              <c:f>'C:\Users\asus\Documents\Bckup IDEAM 2018\informe final\Bases finales sectores\Espacializacion\[Espacializacion Nueva tabla Omar 23112018.xlsx]Hoja4'!$B$42</c:f>
              <c:strCache>
                <c:ptCount val="1"/>
                <c:pt idx="0">
                  <c:v>Industria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[1]Hoja4!$C$38:$G$38</c:f>
              <c:strCache>
                <c:ptCount val="5"/>
                <c:pt idx="0">
                  <c:v>Caribe</c:v>
                </c:pt>
                <c:pt idx="1">
                  <c:v>Magdalena Cauca</c:v>
                </c:pt>
                <c:pt idx="2">
                  <c:v>Orinoco</c:v>
                </c:pt>
                <c:pt idx="3">
                  <c:v>Amazonas</c:v>
                </c:pt>
                <c:pt idx="4">
                  <c:v>Pacífico</c:v>
                </c:pt>
              </c:strCache>
            </c:strRef>
          </c:cat>
          <c:val>
            <c:numRef>
              <c:f>[1]Hoja4!$C$42:$G$42</c:f>
              <c:numCache>
                <c:formatCode>General</c:formatCode>
                <c:ptCount val="5"/>
                <c:pt idx="0">
                  <c:v>1.6883649052488198E-2</c:v>
                </c:pt>
                <c:pt idx="1">
                  <c:v>3.2393381297991401E-2</c:v>
                </c:pt>
                <c:pt idx="2">
                  <c:v>2.7261247860427201E-2</c:v>
                </c:pt>
                <c:pt idx="3">
                  <c:v>2.0324485104033001E-2</c:v>
                </c:pt>
                <c:pt idx="4">
                  <c:v>1.22733668037599E-2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5E0-4DDB-A6F2-33BECA157168}"/>
            </c:ext>
          </c:extLst>
        </c:ser>
        <c:ser>
          <c:idx val="4"/>
          <c:order val="4"/>
          <c:tx>
            <c:strRef>
              <c:f>'C:\Users\asus\Documents\Bckup IDEAM 2018\informe final\Bases finales sectores\Espacializacion\[Espacializacion Nueva tabla Omar 23112018.xlsx]Hoja4'!$B$43</c:f>
              <c:strCache>
                <c:ptCount val="1"/>
                <c:pt idx="0">
                  <c:v>Construcción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[1]Hoja4!$C$38:$G$38</c:f>
              <c:strCache>
                <c:ptCount val="5"/>
                <c:pt idx="0">
                  <c:v>Caribe</c:v>
                </c:pt>
                <c:pt idx="1">
                  <c:v>Magdalena Cauca</c:v>
                </c:pt>
                <c:pt idx="2">
                  <c:v>Orinoco</c:v>
                </c:pt>
                <c:pt idx="3">
                  <c:v>Amazonas</c:v>
                </c:pt>
                <c:pt idx="4">
                  <c:v>Pacífico</c:v>
                </c:pt>
              </c:strCache>
            </c:strRef>
          </c:cat>
          <c:val>
            <c:numRef>
              <c:f>[1]Hoja4!$C$43:$G$43</c:f>
              <c:numCache>
                <c:formatCode>General</c:formatCode>
                <c:ptCount val="5"/>
                <c:pt idx="0">
                  <c:v>4.3079406245744604E-3</c:v>
                </c:pt>
                <c:pt idx="1">
                  <c:v>1.36347974939161E-2</c:v>
                </c:pt>
                <c:pt idx="2">
                  <c:v>1.27424014158586E-2</c:v>
                </c:pt>
                <c:pt idx="3">
                  <c:v>1.7313249269030299E-4</c:v>
                </c:pt>
                <c:pt idx="4">
                  <c:v>5.3513910834818797E-4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E0-4DDB-A6F2-33BECA157168}"/>
            </c:ext>
          </c:extLst>
        </c:ser>
        <c:ser>
          <c:idx val="5"/>
          <c:order val="5"/>
          <c:tx>
            <c:strRef>
              <c:f>'C:\Users\asus\Documents\Bckup IDEAM 2018\informe final\Bases finales sectores\Espacializacion\[Espacializacion Nueva tabla Omar 23112018.xlsx]Hoja4'!$B$44</c:f>
              <c:strCache>
                <c:ptCount val="1"/>
                <c:pt idx="0">
                  <c:v>Minería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[1]Hoja4!$C$38:$G$38</c:f>
              <c:strCache>
                <c:ptCount val="5"/>
                <c:pt idx="0">
                  <c:v>Caribe</c:v>
                </c:pt>
                <c:pt idx="1">
                  <c:v>Magdalena Cauca</c:v>
                </c:pt>
                <c:pt idx="2">
                  <c:v>Orinoco</c:v>
                </c:pt>
                <c:pt idx="3">
                  <c:v>Amazonas</c:v>
                </c:pt>
                <c:pt idx="4">
                  <c:v>Pacífico</c:v>
                </c:pt>
              </c:strCache>
            </c:strRef>
          </c:cat>
          <c:val>
            <c:numRef>
              <c:f>[1]Hoja4!$C$44:$G$44</c:f>
              <c:numCache>
                <c:formatCode>General</c:formatCode>
                <c:ptCount val="5"/>
                <c:pt idx="0">
                  <c:v>1.7591075607998101E-2</c:v>
                </c:pt>
                <c:pt idx="1">
                  <c:v>1.6955685349763699E-2</c:v>
                </c:pt>
                <c:pt idx="2">
                  <c:v>8.1011312826904502E-4</c:v>
                </c:pt>
                <c:pt idx="3">
                  <c:v>1.90077669082977E-3</c:v>
                </c:pt>
                <c:pt idx="4">
                  <c:v>0.11098041778598899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5E0-4DDB-A6F2-33BECA157168}"/>
            </c:ext>
          </c:extLst>
        </c:ser>
        <c:ser>
          <c:idx val="6"/>
          <c:order val="6"/>
          <c:tx>
            <c:strRef>
              <c:f>'C:\Users\asus\Documents\Bckup IDEAM 2018\informe final\Bases finales sectores\Espacializacion\[Espacializacion Nueva tabla Omar 23112018.xlsx]Hoja4'!$B$45</c:f>
              <c:strCache>
                <c:ptCount val="1"/>
                <c:pt idx="0">
                  <c:v>Hidrocarburos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[1]Hoja4!$C$38:$G$38</c:f>
              <c:strCache>
                <c:ptCount val="5"/>
                <c:pt idx="0">
                  <c:v>Caribe</c:v>
                </c:pt>
                <c:pt idx="1">
                  <c:v>Magdalena Cauca</c:v>
                </c:pt>
                <c:pt idx="2">
                  <c:v>Orinoco</c:v>
                </c:pt>
                <c:pt idx="3">
                  <c:v>Amazonas</c:v>
                </c:pt>
                <c:pt idx="4">
                  <c:v>Pacífico</c:v>
                </c:pt>
              </c:strCache>
            </c:strRef>
          </c:cat>
          <c:val>
            <c:numRef>
              <c:f>[1]Hoja4!$C$45:$G$45</c:f>
              <c:numCache>
                <c:formatCode>General</c:formatCode>
                <c:ptCount val="5"/>
                <c:pt idx="0">
                  <c:v>4.5106661869651001E-4</c:v>
                </c:pt>
                <c:pt idx="1">
                  <c:v>4.6826812447084204E-3</c:v>
                </c:pt>
                <c:pt idx="2">
                  <c:v>8.9320557136735604E-2</c:v>
                </c:pt>
                <c:pt idx="3">
                  <c:v>8.25411222549228E-2</c:v>
                </c:pt>
                <c:pt idx="4">
                  <c:v>1.7478434474173799E-5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5E0-4DDB-A6F2-33BECA157168}"/>
            </c:ext>
          </c:extLst>
        </c:ser>
        <c:ser>
          <c:idx val="7"/>
          <c:order val="7"/>
          <c:tx>
            <c:strRef>
              <c:f>'C:\Users\asus\Documents\Bckup IDEAM 2018\informe final\Bases finales sectores\Espacializacion\[Espacializacion Nueva tabla Omar 23112018.xlsx]Hoja4'!$B$46</c:f>
              <c:strCache>
                <c:ptCount val="1"/>
                <c:pt idx="0">
                  <c:v>Energía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[1]Hoja4!$C$38:$G$38</c:f>
              <c:strCache>
                <c:ptCount val="5"/>
                <c:pt idx="0">
                  <c:v>Caribe</c:v>
                </c:pt>
                <c:pt idx="1">
                  <c:v>Magdalena Cauca</c:v>
                </c:pt>
                <c:pt idx="2">
                  <c:v>Orinoco</c:v>
                </c:pt>
                <c:pt idx="3">
                  <c:v>Amazonas</c:v>
                </c:pt>
                <c:pt idx="4">
                  <c:v>Pacífico</c:v>
                </c:pt>
              </c:strCache>
            </c:strRef>
          </c:cat>
          <c:val>
            <c:numRef>
              <c:f>[1]Hoja4!$C$46:$G$46</c:f>
              <c:numCache>
                <c:formatCode>General</c:formatCode>
                <c:ptCount val="5"/>
                <c:pt idx="0">
                  <c:v>0.247465582058882</c:v>
                </c:pt>
                <c:pt idx="1">
                  <c:v>0.25432885449986697</c:v>
                </c:pt>
                <c:pt idx="2">
                  <c:v>0.229312723293913</c:v>
                </c:pt>
                <c:pt idx="3">
                  <c:v>0</c:v>
                </c:pt>
                <c:pt idx="4">
                  <c:v>0.10680187297371201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5E0-4DDB-A6F2-33BECA157168}"/>
            </c:ext>
          </c:extLst>
        </c:ser>
        <c:ser>
          <c:idx val="8"/>
          <c:order val="8"/>
          <c:tx>
            <c:strRef>
              <c:f>'C:\Users\asus\Documents\Bckup IDEAM 2018\informe final\Bases finales sectores\Espacializacion\[Espacializacion Nueva tabla Omar 23112018.xlsx]Hoja4'!$B$47</c:f>
              <c:strCache>
                <c:ptCount val="1"/>
                <c:pt idx="0">
                  <c:v>Doméstico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[1]Hoja4!$C$38:$G$38</c:f>
              <c:strCache>
                <c:ptCount val="5"/>
                <c:pt idx="0">
                  <c:v>Caribe</c:v>
                </c:pt>
                <c:pt idx="1">
                  <c:v>Magdalena Cauca</c:v>
                </c:pt>
                <c:pt idx="2">
                  <c:v>Orinoco</c:v>
                </c:pt>
                <c:pt idx="3">
                  <c:v>Amazonas</c:v>
                </c:pt>
                <c:pt idx="4">
                  <c:v>Pacífico</c:v>
                </c:pt>
              </c:strCache>
            </c:strRef>
          </c:cat>
          <c:val>
            <c:numRef>
              <c:f>[1]Hoja4!$C$47:$G$47</c:f>
              <c:numCache>
                <c:formatCode>General</c:formatCode>
                <c:ptCount val="5"/>
                <c:pt idx="0">
                  <c:v>7.0695037347390299E-2</c:v>
                </c:pt>
                <c:pt idx="1">
                  <c:v>7.5579902072198696E-2</c:v>
                </c:pt>
                <c:pt idx="2">
                  <c:v>4.1979757588766299E-2</c:v>
                </c:pt>
                <c:pt idx="3">
                  <c:v>0.296462973939216</c:v>
                </c:pt>
                <c:pt idx="4">
                  <c:v>0.115846351227216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5E0-4DDB-A6F2-33BECA157168}"/>
            </c:ext>
          </c:extLst>
        </c:ser>
        <c:ser>
          <c:idx val="9"/>
          <c:order val="9"/>
          <c:tx>
            <c:strRef>
              <c:f>'C:\Users\asus\Documents\Bckup IDEAM 2018\informe final\Bases finales sectores\Espacializacion\[Espacializacion Nueva tabla Omar 23112018.xlsx]Hoja4'!$B$48</c:f>
              <c:strCache>
                <c:ptCount val="1"/>
                <c:pt idx="0">
                  <c:v>Servicios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[1]Hoja4!$C$38:$G$38</c:f>
              <c:strCache>
                <c:ptCount val="5"/>
                <c:pt idx="0">
                  <c:v>Caribe</c:v>
                </c:pt>
                <c:pt idx="1">
                  <c:v>Magdalena Cauca</c:v>
                </c:pt>
                <c:pt idx="2">
                  <c:v>Orinoco</c:v>
                </c:pt>
                <c:pt idx="3">
                  <c:v>Amazonas</c:v>
                </c:pt>
                <c:pt idx="4">
                  <c:v>Pacífico</c:v>
                </c:pt>
              </c:strCache>
            </c:strRef>
          </c:cat>
          <c:val>
            <c:numRef>
              <c:f>[1]Hoja4!$C$48:$G$48</c:f>
              <c:numCache>
                <c:formatCode>General</c:formatCode>
                <c:ptCount val="5"/>
                <c:pt idx="0">
                  <c:v>7.4521704582009799E-3</c:v>
                </c:pt>
                <c:pt idx="1">
                  <c:v>1.72231804213831E-2</c:v>
                </c:pt>
                <c:pt idx="2">
                  <c:v>1.4346226996104701E-2</c:v>
                </c:pt>
                <c:pt idx="3">
                  <c:v>3.1645352729894202E-2</c:v>
                </c:pt>
                <c:pt idx="4">
                  <c:v>7.9906321732108095E-3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5E0-4DDB-A6F2-33BECA1571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26771736"/>
        <c:axId val="2126768056"/>
      </c:barChart>
      <c:catAx>
        <c:axId val="2126771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26768056"/>
        <c:crosses val="autoZero"/>
        <c:auto val="1"/>
        <c:lblAlgn val="ctr"/>
        <c:lblOffset val="100"/>
        <c:noMultiLvlLbl val="0"/>
      </c:catAx>
      <c:valAx>
        <c:axId val="2126768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26771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5B9BD5">
          <a:lumMod val="75000"/>
        </a:srgbClr>
      </a:solidFill>
      <a:round/>
    </a:ln>
    <a:effectLst/>
  </c:spPr>
  <c:txPr>
    <a:bodyPr/>
    <a:lstStyle/>
    <a:p>
      <a:pPr>
        <a:defRPr/>
      </a:pPr>
      <a:endParaRPr lang="es-CO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s-CO" sz="1800" dirty="0">
                <a:latin typeface="+mj-lt"/>
              </a:rPr>
              <a:t>Demanda hídrica  ENA2010, 2014</a:t>
            </a:r>
            <a:r>
              <a:rPr lang="es-CO" sz="1800" baseline="0" dirty="0">
                <a:latin typeface="+mj-lt"/>
              </a:rPr>
              <a:t> y </a:t>
            </a:r>
            <a:r>
              <a:rPr lang="es-CO" sz="1800" dirty="0">
                <a:latin typeface="+mj-lt"/>
              </a:rPr>
              <a:t>2018.</a:t>
            </a:r>
            <a:r>
              <a:rPr lang="es-CO" sz="1800" baseline="0" dirty="0">
                <a:latin typeface="+mj-lt"/>
              </a:rPr>
              <a:t> </a:t>
            </a:r>
          </a:p>
          <a:p>
            <a:pPr>
              <a:defRPr sz="1800">
                <a:latin typeface="+mj-lt"/>
              </a:defRPr>
            </a:pPr>
            <a:r>
              <a:rPr lang="es-CO" sz="1800" baseline="0" dirty="0">
                <a:latin typeface="+mj-lt"/>
              </a:rPr>
              <a:t>Comparación de la p</a:t>
            </a:r>
            <a:r>
              <a:rPr lang="es-CO" sz="1800" dirty="0">
                <a:latin typeface="+mj-lt"/>
              </a:rPr>
              <a:t>articipación por</a:t>
            </a:r>
            <a:r>
              <a:rPr lang="es-CO" sz="1800" baseline="0" dirty="0">
                <a:latin typeface="+mj-lt"/>
              </a:rPr>
              <a:t> sectores (</a:t>
            </a:r>
            <a:r>
              <a:rPr lang="es-CO" sz="1800" b="0" i="0" u="none" strike="noStrike" baseline="0" dirty="0">
                <a:effectLst/>
              </a:rPr>
              <a:t>%) </a:t>
            </a:r>
            <a:r>
              <a:rPr lang="es-CO" sz="1800" baseline="0" dirty="0">
                <a:latin typeface="+mj-lt"/>
              </a:rPr>
              <a:t> </a:t>
            </a:r>
            <a:endParaRPr lang="es-CO" sz="1800" dirty="0">
              <a:latin typeface="+mj-lt"/>
            </a:endParaRPr>
          </a:p>
        </c:rich>
      </c:tx>
      <c:layout>
        <c:manualLayout>
          <c:xMode val="edge"/>
          <c:yMode val="edge"/>
          <c:x val="0.15603325317411099"/>
          <c:y val="6.376066955731770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3878823488884701"/>
          <c:y val="0.18733416970734501"/>
          <c:w val="0.826785172262957"/>
          <c:h val="0.66707009141757101"/>
        </c:manualLayout>
      </c:layout>
      <c:barChart>
        <c:barDir val="bar"/>
        <c:grouping val="clustered"/>
        <c:varyColors val="0"/>
        <c:ser>
          <c:idx val="2"/>
          <c:order val="5"/>
          <c:tx>
            <c:strRef>
              <c:f>[3]Hoja1!$G$2</c:f>
              <c:strCache>
                <c:ptCount val="1"/>
                <c:pt idx="0">
                  <c:v>año 2008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[3]Hoja1!$A$3:$A$13</c:f>
              <c:strCache>
                <c:ptCount val="10"/>
                <c:pt idx="0">
                  <c:v>Agrícola total </c:v>
                </c:pt>
                <c:pt idx="1">
                  <c:v>Hidroenergía</c:v>
                </c:pt>
                <c:pt idx="2">
                  <c:v>Pecuaria</c:v>
                </c:pt>
                <c:pt idx="3">
                  <c:v>Piscícola</c:v>
                </c:pt>
                <c:pt idx="4">
                  <c:v>Doméstica</c:v>
                </c:pt>
                <c:pt idx="5">
                  <c:v>Industria </c:v>
                </c:pt>
                <c:pt idx="6">
                  <c:v>Mineria</c:v>
                </c:pt>
                <c:pt idx="7">
                  <c:v>Hidrocarburos</c:v>
                </c:pt>
                <c:pt idx="8">
                  <c:v>Servicios</c:v>
                </c:pt>
                <c:pt idx="9">
                  <c:v>Construcción</c:v>
                </c:pt>
              </c:strCache>
              <c:extLst/>
            </c:strRef>
          </c:cat>
          <c:val>
            <c:numRef>
              <c:f>[3]Hoja1!$G$3:$G$13</c:f>
              <c:numCache>
                <c:formatCode>General</c:formatCode>
                <c:ptCount val="10"/>
                <c:pt idx="0">
                  <c:v>0.54034792936945597</c:v>
                </c:pt>
                <c:pt idx="1">
                  <c:v>0.194442750195054</c:v>
                </c:pt>
                <c:pt idx="2">
                  <c:v>6.18706587756171E-2</c:v>
                </c:pt>
                <c:pt idx="3">
                  <c:v>7.2020538281733201E-2</c:v>
                </c:pt>
                <c:pt idx="4">
                  <c:v>7.2637300316558503E-2</c:v>
                </c:pt>
                <c:pt idx="5">
                  <c:v>4.39590498022457E-2</c:v>
                </c:pt>
                <c:pt idx="6">
                  <c:v>0</c:v>
                </c:pt>
                <c:pt idx="7">
                  <c:v>0</c:v>
                </c:pt>
                <c:pt idx="8">
                  <c:v>1.47217732593349E-2</c:v>
                </c:pt>
                <c:pt idx="9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A836-4917-B2EB-38910D1C6863}"/>
            </c:ext>
          </c:extLst>
        </c:ser>
        <c:ser>
          <c:idx val="3"/>
          <c:order val="6"/>
          <c:tx>
            <c:strRef>
              <c:f>[3]Hoja1!$H$2</c:f>
              <c:strCache>
                <c:ptCount val="1"/>
                <c:pt idx="0">
                  <c:v>año 2012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[3]Hoja1!$A$3:$A$13</c:f>
              <c:strCache>
                <c:ptCount val="10"/>
                <c:pt idx="0">
                  <c:v>Agrícola total </c:v>
                </c:pt>
                <c:pt idx="1">
                  <c:v>Hidroenergía</c:v>
                </c:pt>
                <c:pt idx="2">
                  <c:v>Pecuaria</c:v>
                </c:pt>
                <c:pt idx="3">
                  <c:v>Piscícola</c:v>
                </c:pt>
                <c:pt idx="4">
                  <c:v>Doméstica</c:v>
                </c:pt>
                <c:pt idx="5">
                  <c:v>Industria </c:v>
                </c:pt>
                <c:pt idx="6">
                  <c:v>Mineria</c:v>
                </c:pt>
                <c:pt idx="7">
                  <c:v>Hidrocarburos</c:v>
                </c:pt>
                <c:pt idx="8">
                  <c:v>Servicios</c:v>
                </c:pt>
                <c:pt idx="9">
                  <c:v>Construcción</c:v>
                </c:pt>
              </c:strCache>
              <c:extLst/>
            </c:strRef>
          </c:cat>
          <c:val>
            <c:numRef>
              <c:f>[3]Hoja1!$H$3:$H$13</c:f>
              <c:numCache>
                <c:formatCode>General</c:formatCode>
                <c:ptCount val="10"/>
                <c:pt idx="0">
                  <c:v>0.471452150339911</c:v>
                </c:pt>
                <c:pt idx="1">
                  <c:v>0.21753359654042601</c:v>
                </c:pt>
                <c:pt idx="2">
                  <c:v>8.5689377742813905E-2</c:v>
                </c:pt>
                <c:pt idx="3">
                  <c:v>3.4649447884568398E-2</c:v>
                </c:pt>
                <c:pt idx="4">
                  <c:v>8.3283196520774497E-2</c:v>
                </c:pt>
                <c:pt idx="5">
                  <c:v>5.9187218604908498E-2</c:v>
                </c:pt>
                <c:pt idx="6">
                  <c:v>1.8004354668195301E-2</c:v>
                </c:pt>
                <c:pt idx="7">
                  <c:v>1.6660105977677999E-2</c:v>
                </c:pt>
                <c:pt idx="8">
                  <c:v>1.35405517207241E-2</c:v>
                </c:pt>
                <c:pt idx="9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A836-4917-B2EB-38910D1C6863}"/>
            </c:ext>
          </c:extLst>
        </c:ser>
        <c:ser>
          <c:idx val="4"/>
          <c:order val="7"/>
          <c:tx>
            <c:strRef>
              <c:f>[3]Hoja1!$I$2</c:f>
              <c:strCache>
                <c:ptCount val="1"/>
                <c:pt idx="0">
                  <c:v>año 2016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[3]Hoja1!$A$3:$A$13</c:f>
              <c:strCache>
                <c:ptCount val="10"/>
                <c:pt idx="0">
                  <c:v>Agrícola total </c:v>
                </c:pt>
                <c:pt idx="1">
                  <c:v>Hidroenergía</c:v>
                </c:pt>
                <c:pt idx="2">
                  <c:v>Pecuaria</c:v>
                </c:pt>
                <c:pt idx="3">
                  <c:v>Piscícola</c:v>
                </c:pt>
                <c:pt idx="4">
                  <c:v>Doméstica</c:v>
                </c:pt>
                <c:pt idx="5">
                  <c:v>Industria </c:v>
                </c:pt>
                <c:pt idx="6">
                  <c:v>Mineria</c:v>
                </c:pt>
                <c:pt idx="7">
                  <c:v>Hidrocarburos</c:v>
                </c:pt>
                <c:pt idx="8">
                  <c:v>Servicios</c:v>
                </c:pt>
                <c:pt idx="9">
                  <c:v>Construcción</c:v>
                </c:pt>
              </c:strCache>
              <c:extLst/>
            </c:strRef>
          </c:cat>
          <c:val>
            <c:numRef>
              <c:f>[3]Hoja1!$I$3:$I$13</c:f>
              <c:numCache>
                <c:formatCode>General</c:formatCode>
                <c:ptCount val="10"/>
                <c:pt idx="0">
                  <c:v>0.43063406331808002</c:v>
                </c:pt>
                <c:pt idx="1">
                  <c:v>0.243094757807053</c:v>
                </c:pt>
                <c:pt idx="2">
                  <c:v>8.2325908960596203E-2</c:v>
                </c:pt>
                <c:pt idx="3">
                  <c:v>8.1033045394700395E-2</c:v>
                </c:pt>
                <c:pt idx="4">
                  <c:v>7.3635716283925498E-2</c:v>
                </c:pt>
                <c:pt idx="5">
                  <c:v>2.8803942447955599E-2</c:v>
                </c:pt>
                <c:pt idx="6">
                  <c:v>1.7910597058626299E-2</c:v>
                </c:pt>
                <c:pt idx="7">
                  <c:v>1.5580547340755899E-2</c:v>
                </c:pt>
                <c:pt idx="8">
                  <c:v>1.5301324418012199E-2</c:v>
                </c:pt>
                <c:pt idx="9">
                  <c:v>1.1680096970294899E-2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A836-4917-B2EB-38910D1C68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6741016"/>
        <c:axId val="2126737288"/>
        <c:extLst>
          <c:ext xmlns:c15="http://schemas.microsoft.com/office/drawing/2012/chart" uri="{02D57815-91ED-43cb-92C2-25804820EDAC}">
            <c15:filteredBarSeries>
              <c15:ser>
                <c:idx val="5"/>
                <c:order val="0"/>
                <c:tx>
                  <c:strRef>
                    <c:extLst>
                      <c:ext uri="{02D57815-91ED-43cb-92C2-25804820EDAC}">
                        <c15:formulaRef>
                          <c15:sqref>[3]Hoja1!$B$2</c15:sqref>
                        </c15:formulaRef>
                      </c:ext>
                    </c:extLst>
                    <c:strCache>
                      <c:ptCount val="1"/>
                      <c:pt idx="0">
                        <c:v>ENA 2010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[3]Hoja1!$A$3:$A$13</c15:sqref>
                        </c15:formulaRef>
                      </c:ext>
                    </c:extLst>
                    <c:strCache>
                      <c:ptCount val="10"/>
                      <c:pt idx="0">
                        <c:v>Agrícola total </c:v>
                      </c:pt>
                      <c:pt idx="1">
                        <c:v>Hidroenergía</c:v>
                      </c:pt>
                      <c:pt idx="2">
                        <c:v>Pecuaria</c:v>
                      </c:pt>
                      <c:pt idx="3">
                        <c:v>Piscícola</c:v>
                      </c:pt>
                      <c:pt idx="4">
                        <c:v>Doméstica</c:v>
                      </c:pt>
                      <c:pt idx="5">
                        <c:v>Industria </c:v>
                      </c:pt>
                      <c:pt idx="6">
                        <c:v>Mineria</c:v>
                      </c:pt>
                      <c:pt idx="7">
                        <c:v>Hidrocarburos</c:v>
                      </c:pt>
                      <c:pt idx="8">
                        <c:v>Servicios</c:v>
                      </c:pt>
                      <c:pt idx="9">
                        <c:v>Construcción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[3]Hoja1!$B$3:$B$13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19386000000</c:v>
                      </c:pt>
                      <c:pt idx="1">
                        <c:v>6976000000</c:v>
                      </c:pt>
                      <c:pt idx="2">
                        <c:v>2219726450</c:v>
                      </c:pt>
                      <c:pt idx="3">
                        <c:v>2583872500</c:v>
                      </c:pt>
                      <c:pt idx="4">
                        <c:v>2606000000</c:v>
                      </c:pt>
                      <c:pt idx="5">
                        <c:v>1577113732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528171352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A836-4917-B2EB-38910D1C6863}"/>
                  </c:ext>
                </c:extLst>
              </c15:ser>
            </c15:filteredBarSeries>
            <c15:filteredBarSeries>
              <c15:ser>
                <c:idx val="6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[3]Hoja1!$C$2</c15:sqref>
                        </c15:formulaRef>
                      </c:ext>
                    </c:extLst>
                    <c:strCache>
                      <c:ptCount val="1"/>
                      <c:pt idx="0">
                        <c:v>ENA 2014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[3]Hoja1!$A$3:$A$13</c15:sqref>
                        </c15:formulaRef>
                      </c:ext>
                    </c:extLst>
                    <c:strCache>
                      <c:ptCount val="10"/>
                      <c:pt idx="0">
                        <c:v>Agrícola total </c:v>
                      </c:pt>
                      <c:pt idx="1">
                        <c:v>Hidroenergía</c:v>
                      </c:pt>
                      <c:pt idx="2">
                        <c:v>Pecuaria</c:v>
                      </c:pt>
                      <c:pt idx="3">
                        <c:v>Piscícola</c:v>
                      </c:pt>
                      <c:pt idx="4">
                        <c:v>Doméstica</c:v>
                      </c:pt>
                      <c:pt idx="5">
                        <c:v>Industria </c:v>
                      </c:pt>
                      <c:pt idx="6">
                        <c:v>Mineria</c:v>
                      </c:pt>
                      <c:pt idx="7">
                        <c:v>Hidrocarburos</c:v>
                      </c:pt>
                      <c:pt idx="8">
                        <c:v>Servicios</c:v>
                      </c:pt>
                      <c:pt idx="9">
                        <c:v>Construcción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[3]Hoja1!$C$3:$C$13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16775213500.799824</c:v>
                      </c:pt>
                      <c:pt idx="1">
                        <c:v>7740281856.666667</c:v>
                      </c:pt>
                      <c:pt idx="2">
                        <c:v>3049000000</c:v>
                      </c:pt>
                      <c:pt idx="3">
                        <c:v>1232896881.5380242</c:v>
                      </c:pt>
                      <c:pt idx="4">
                        <c:v>2963383244</c:v>
                      </c:pt>
                      <c:pt idx="5">
                        <c:v>2106000000</c:v>
                      </c:pt>
                      <c:pt idx="6">
                        <c:v>640631065.70908809</c:v>
                      </c:pt>
                      <c:pt idx="7">
                        <c:v>592800000</c:v>
                      </c:pt>
                      <c:pt idx="8">
                        <c:v>481800000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A836-4917-B2EB-38910D1C6863}"/>
                  </c:ext>
                </c:extLst>
              </c15:ser>
            </c15:filteredBarSeries>
            <c15:filteredBarSeries>
              <c15:ser>
                <c:idx val="7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[3]Hoja1!$D$2</c15:sqref>
                        </c15:formulaRef>
                      </c:ext>
                    </c:extLst>
                    <c:strCache>
                      <c:ptCount val="1"/>
                      <c:pt idx="0">
                        <c:v>ENA 2018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[3]Hoja1!$A$3:$A$13</c15:sqref>
                        </c15:formulaRef>
                      </c:ext>
                    </c:extLst>
                    <c:strCache>
                      <c:ptCount val="10"/>
                      <c:pt idx="0">
                        <c:v>Agrícola total </c:v>
                      </c:pt>
                      <c:pt idx="1">
                        <c:v>Hidroenergía</c:v>
                      </c:pt>
                      <c:pt idx="2">
                        <c:v>Pecuaria</c:v>
                      </c:pt>
                      <c:pt idx="3">
                        <c:v>Piscícola</c:v>
                      </c:pt>
                      <c:pt idx="4">
                        <c:v>Doméstica</c:v>
                      </c:pt>
                      <c:pt idx="5">
                        <c:v>Industria </c:v>
                      </c:pt>
                      <c:pt idx="6">
                        <c:v>Mineria</c:v>
                      </c:pt>
                      <c:pt idx="7">
                        <c:v>Hidrocarburos</c:v>
                      </c:pt>
                      <c:pt idx="8">
                        <c:v>Servicios</c:v>
                      </c:pt>
                      <c:pt idx="9">
                        <c:v>Construcción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[3]Hoja1!$D$3:$D$13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16066220628.908201</c:v>
                      </c:pt>
                      <c:pt idx="1">
                        <c:v>9069449784.2691822</c:v>
                      </c:pt>
                      <c:pt idx="2">
                        <c:v>3071438907.189714</c:v>
                      </c:pt>
                      <c:pt idx="3">
                        <c:v>3023204378.0103126</c:v>
                      </c:pt>
                      <c:pt idx="4">
                        <c:v>2747222676.4174938</c:v>
                      </c:pt>
                      <c:pt idx="5">
                        <c:v>1074625845.3999991</c:v>
                      </c:pt>
                      <c:pt idx="6">
                        <c:v>668213753.74297726</c:v>
                      </c:pt>
                      <c:pt idx="7">
                        <c:v>581283582.55496013</c:v>
                      </c:pt>
                      <c:pt idx="8">
                        <c:v>570866252.70677495</c:v>
                      </c:pt>
                      <c:pt idx="9">
                        <c:v>435764448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A836-4917-B2EB-38910D1C6863}"/>
                  </c:ext>
                </c:extLst>
              </c15:ser>
            </c15:filteredBarSeries>
            <c15:filteredBarSeries>
              <c15:ser>
                <c:idx val="0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[3]Hoja1!$E$2</c15:sqref>
                        </c15:formulaRef>
                      </c:ext>
                    </c:extLst>
                    <c:strCache>
                      <c:ptCount val="1"/>
                      <c:pt idx="0">
                        <c:v>% 2010 -2014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[3]Hoja1!$A$3:$A$13</c15:sqref>
                        </c15:formulaRef>
                      </c:ext>
                    </c:extLst>
                    <c:strCache>
                      <c:ptCount val="10"/>
                      <c:pt idx="0">
                        <c:v>Agrícola total </c:v>
                      </c:pt>
                      <c:pt idx="1">
                        <c:v>Hidroenergía</c:v>
                      </c:pt>
                      <c:pt idx="2">
                        <c:v>Pecuaria</c:v>
                      </c:pt>
                      <c:pt idx="3">
                        <c:v>Piscícola</c:v>
                      </c:pt>
                      <c:pt idx="4">
                        <c:v>Doméstica</c:v>
                      </c:pt>
                      <c:pt idx="5">
                        <c:v>Industria </c:v>
                      </c:pt>
                      <c:pt idx="6">
                        <c:v>Mineria</c:v>
                      </c:pt>
                      <c:pt idx="7">
                        <c:v>Hidrocarburos</c:v>
                      </c:pt>
                      <c:pt idx="8">
                        <c:v>Servicios</c:v>
                      </c:pt>
                      <c:pt idx="9">
                        <c:v>Construcción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[3]Hoja1!$E$3:$E$13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-0.13467381095636935</c:v>
                      </c:pt>
                      <c:pt idx="1">
                        <c:v>0.10955875238914378</c:v>
                      </c:pt>
                      <c:pt idx="2">
                        <c:v>0.37359267850324529</c:v>
                      </c:pt>
                      <c:pt idx="3">
                        <c:v>-0.52284918023701854</c:v>
                      </c:pt>
                      <c:pt idx="4">
                        <c:v>0.13713862010744435</c:v>
                      </c:pt>
                      <c:pt idx="5">
                        <c:v>0.33535074691747091</c:v>
                      </c:pt>
                      <c:pt idx="8">
                        <c:v>-8.779603782826903E-2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A836-4917-B2EB-38910D1C6863}"/>
                  </c:ext>
                </c:extLst>
              </c15:ser>
            </c15:filteredBarSeries>
            <c15:filteredBarSeries>
              <c15:ser>
                <c:idx val="1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[3]Hoja1!$F$2</c15:sqref>
                        </c15:formulaRef>
                      </c:ext>
                    </c:extLst>
                    <c:strCache>
                      <c:ptCount val="1"/>
                      <c:pt idx="0">
                        <c:v>% 2014 -2018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[3]Hoja1!$A$3:$A$13</c15:sqref>
                        </c15:formulaRef>
                      </c:ext>
                    </c:extLst>
                    <c:strCache>
                      <c:ptCount val="10"/>
                      <c:pt idx="0">
                        <c:v>Agrícola total </c:v>
                      </c:pt>
                      <c:pt idx="1">
                        <c:v>Hidroenergía</c:v>
                      </c:pt>
                      <c:pt idx="2">
                        <c:v>Pecuaria</c:v>
                      </c:pt>
                      <c:pt idx="3">
                        <c:v>Piscícola</c:v>
                      </c:pt>
                      <c:pt idx="4">
                        <c:v>Doméstica</c:v>
                      </c:pt>
                      <c:pt idx="5">
                        <c:v>Industria </c:v>
                      </c:pt>
                      <c:pt idx="6">
                        <c:v>Mineria</c:v>
                      </c:pt>
                      <c:pt idx="7">
                        <c:v>Hidrocarburos</c:v>
                      </c:pt>
                      <c:pt idx="8">
                        <c:v>Servicios</c:v>
                      </c:pt>
                      <c:pt idx="9">
                        <c:v>Construcción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[3]Hoja1!$F$3:$F$13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-4.2264312871953522E-2</c:v>
                      </c:pt>
                      <c:pt idx="1">
                        <c:v>0.17172086911250001</c:v>
                      </c:pt>
                      <c:pt idx="2">
                        <c:v>7.3594316791452787E-3</c:v>
                      </c:pt>
                      <c:pt idx="3">
                        <c:v>1.4521145468702144</c:v>
                      </c:pt>
                      <c:pt idx="4">
                        <c:v>-7.2943844850364606E-2</c:v>
                      </c:pt>
                      <c:pt idx="5">
                        <c:v>-0.48973131747388454</c:v>
                      </c:pt>
                      <c:pt idx="6">
                        <c:v>4.3055495604726934E-2</c:v>
                      </c:pt>
                      <c:pt idx="7">
                        <c:v>-1.9427154934277782E-2</c:v>
                      </c:pt>
                      <c:pt idx="8">
                        <c:v>0.18486146265416137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A836-4917-B2EB-38910D1C6863}"/>
                  </c:ext>
                </c:extLst>
              </c15:ser>
            </c15:filteredBarSeries>
          </c:ext>
        </c:extLst>
      </c:barChart>
      <c:catAx>
        <c:axId val="21267410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26737288"/>
        <c:crosses val="autoZero"/>
        <c:auto val="1"/>
        <c:lblAlgn val="ctr"/>
        <c:lblOffset val="100"/>
        <c:noMultiLvlLbl val="0"/>
      </c:catAx>
      <c:valAx>
        <c:axId val="21267372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26741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solidFill>
        <a:srgbClr val="2364A3"/>
      </a:solidFill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1"/>
          <c:order val="1"/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cat>
            <c:strRef>
              <c:f>'Fig 85 Demanda Total'!$G$3:$G$22</c:f>
              <c:strCache>
                <c:ptCount val="20"/>
                <c:pt idx="0">
                  <c:v>Río Sogamoso</c:v>
                </c:pt>
                <c:pt idx="1">
                  <c:v>Río Bogotá</c:v>
                </c:pt>
                <c:pt idx="2">
                  <c:v>Río Páez</c:v>
                </c:pt>
                <c:pt idx="3">
                  <c:v>Río Nare</c:v>
                </c:pt>
                <c:pt idx="4">
                  <c:v>Río Porce</c:v>
                </c:pt>
                <c:pt idx="5">
                  <c:v>Directos al Bajo Magdalena entre Calamar y desembocadura al mar Caribe (mi)</c:v>
                </c:pt>
                <c:pt idx="6">
                  <c:v>Río Lebrija y otros directos al Magdalena</c:v>
                </c:pt>
                <c:pt idx="7">
                  <c:v>Río Chicamocha</c:v>
                </c:pt>
                <c:pt idx="8">
                  <c:v>Bajo San Jorge - La Mojana</c:v>
                </c:pt>
                <c:pt idx="9">
                  <c:v>Alto Sinú - Urrá</c:v>
                </c:pt>
                <c:pt idx="10">
                  <c:v>Medio Cesar</c:v>
                </c:pt>
                <c:pt idx="11">
                  <c:v>Río Zulia</c:v>
                </c:pt>
                <c:pt idx="12">
                  <c:v>Cga Grande de Santa Marta</c:v>
                </c:pt>
                <c:pt idx="13">
                  <c:v>Arroyos Directos al Caribe</c:v>
                </c:pt>
                <c:pt idx="14">
                  <c:v>Río Yaguará y Río Iquira</c:v>
                </c:pt>
                <c:pt idx="15">
                  <c:v>Bajo Sinú</c:v>
                </c:pt>
                <c:pt idx="16">
                  <c:v>Río Guavio</c:v>
                </c:pt>
                <c:pt idx="17">
                  <c:v>Canal del Dique margen derecho</c:v>
                </c:pt>
                <c:pt idx="18">
                  <c:v>Río Luisa y otros directos al Magdalena</c:v>
                </c:pt>
                <c:pt idx="19">
                  <c:v>Río Garagoa</c:v>
                </c:pt>
              </c:strCache>
            </c:strRef>
          </c:cat>
          <c:val>
            <c:numRef>
              <c:f>'Fig 85 Demanda Total'!$I$3:$I$22</c:f>
              <c:numCache>
                <c:formatCode>0.0%</c:formatCode>
                <c:ptCount val="20"/>
                <c:pt idx="0">
                  <c:v>4.0855941104836098E-2</c:v>
                </c:pt>
                <c:pt idx="1">
                  <c:v>4.0106436394551401E-2</c:v>
                </c:pt>
                <c:pt idx="2">
                  <c:v>3.9875436307799703E-2</c:v>
                </c:pt>
                <c:pt idx="3">
                  <c:v>2.72340623142584E-2</c:v>
                </c:pt>
                <c:pt idx="4">
                  <c:v>2.70030713533424E-2</c:v>
                </c:pt>
                <c:pt idx="5">
                  <c:v>2.5650304798378501E-2</c:v>
                </c:pt>
                <c:pt idx="6">
                  <c:v>2.2755954214702102E-2</c:v>
                </c:pt>
                <c:pt idx="7">
                  <c:v>2.23825798366225E-2</c:v>
                </c:pt>
                <c:pt idx="8">
                  <c:v>2.2266587135240101E-2</c:v>
                </c:pt>
                <c:pt idx="9">
                  <c:v>2.13496520194166E-2</c:v>
                </c:pt>
                <c:pt idx="10">
                  <c:v>1.7563546600872199E-2</c:v>
                </c:pt>
                <c:pt idx="11">
                  <c:v>1.7177063122236599E-2</c:v>
                </c:pt>
                <c:pt idx="12">
                  <c:v>1.6962269908938801E-2</c:v>
                </c:pt>
                <c:pt idx="13">
                  <c:v>1.6850993180413502E-2</c:v>
                </c:pt>
                <c:pt idx="14">
                  <c:v>1.6584674337477099E-2</c:v>
                </c:pt>
                <c:pt idx="15">
                  <c:v>1.4265143178441599E-2</c:v>
                </c:pt>
                <c:pt idx="16">
                  <c:v>1.3887017953515201E-2</c:v>
                </c:pt>
                <c:pt idx="17">
                  <c:v>1.3709095189966601E-2</c:v>
                </c:pt>
                <c:pt idx="18">
                  <c:v>1.2918920784350999E-2</c:v>
                </c:pt>
                <c:pt idx="19">
                  <c:v>1.27583955388226E-2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44-4170-AB3D-59F02C09BF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30"/>
        <c:axId val="2127800744"/>
        <c:axId val="212778684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gradFill rotWithShape="1">
                    <a:gsLst>
                      <a:gs pos="0">
                        <a:schemeClr val="accent1">
                          <a:lumMod val="110000"/>
                          <a:satMod val="105000"/>
                          <a:tint val="67000"/>
                        </a:schemeClr>
                      </a:gs>
                      <a:gs pos="50000">
                        <a:schemeClr val="accent1">
                          <a:lumMod val="105000"/>
                          <a:satMod val="103000"/>
                          <a:tint val="73000"/>
                        </a:schemeClr>
                      </a:gs>
                      <a:gs pos="100000">
                        <a:schemeClr val="accent1">
                          <a:lumMod val="105000"/>
                          <a:satMod val="109000"/>
                          <a:tint val="81000"/>
                        </a:schemeClr>
                      </a:gs>
                    </a:gsLst>
                    <a:lin ang="5400000" scaled="0"/>
                  </a:gradFill>
                  <a:ln w="9525" cap="flat" cmpd="sng" algn="ctr">
                    <a:solidFill>
                      <a:schemeClr val="accent1">
                        <a:shade val="95000"/>
                      </a:schemeClr>
                    </a:solidFill>
                    <a:round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'Fig 85 Demanda Total'!$G$3:$G$22</c15:sqref>
                        </c15:formulaRef>
                      </c:ext>
                    </c:extLst>
                    <c:strCache>
                      <c:ptCount val="20"/>
                      <c:pt idx="0">
                        <c:v>Río Sogamoso</c:v>
                      </c:pt>
                      <c:pt idx="1">
                        <c:v>Río Bogotá</c:v>
                      </c:pt>
                      <c:pt idx="2">
                        <c:v>Río Páez</c:v>
                      </c:pt>
                      <c:pt idx="3">
                        <c:v>Río Nare</c:v>
                      </c:pt>
                      <c:pt idx="4">
                        <c:v>Río Porce</c:v>
                      </c:pt>
                      <c:pt idx="5">
                        <c:v>Directos al Bajo Magdalena entre Calamar y desembocadura al mar Caribe (mi)</c:v>
                      </c:pt>
                      <c:pt idx="6">
                        <c:v>Río Lebrija y otros directos al Magdalena</c:v>
                      </c:pt>
                      <c:pt idx="7">
                        <c:v>Río Chicamocha</c:v>
                      </c:pt>
                      <c:pt idx="8">
                        <c:v>Bajo San Jorge - La Mojana</c:v>
                      </c:pt>
                      <c:pt idx="9">
                        <c:v>Alto Sinú - Urrá</c:v>
                      </c:pt>
                      <c:pt idx="10">
                        <c:v>Medio Cesar</c:v>
                      </c:pt>
                      <c:pt idx="11">
                        <c:v>Río Zulia</c:v>
                      </c:pt>
                      <c:pt idx="12">
                        <c:v>Cga Grande de Santa Marta</c:v>
                      </c:pt>
                      <c:pt idx="13">
                        <c:v>Arroyos Directos al Caribe</c:v>
                      </c:pt>
                      <c:pt idx="14">
                        <c:v>Río Yaguará y Río Iquira</c:v>
                      </c:pt>
                      <c:pt idx="15">
                        <c:v>Bajo Sinú</c:v>
                      </c:pt>
                      <c:pt idx="16">
                        <c:v>Río Guavio</c:v>
                      </c:pt>
                      <c:pt idx="17">
                        <c:v>Canal del Dique margen derecho</c:v>
                      </c:pt>
                      <c:pt idx="18">
                        <c:v>Río Luisa y otros directos al Magdalena</c:v>
                      </c:pt>
                      <c:pt idx="19">
                        <c:v>Río Garagoa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'Fig 85 Demanda Total'!$H$3:$H$20</c15:sqref>
                        </c15:formulaRef>
                      </c:ext>
                    </c:extLst>
                    <c:numCache>
                      <c:formatCode>#,##0.00</c:formatCode>
                      <c:ptCount val="18"/>
                      <c:pt idx="0">
                        <c:v>1522.1056229269293</c:v>
                      </c:pt>
                      <c:pt idx="1">
                        <c:v>1494.182503226732</c:v>
                      </c:pt>
                      <c:pt idx="2">
                        <c:v>1485.5764958399679</c:v>
                      </c:pt>
                      <c:pt idx="3">
                        <c:v>1014.6166815080001</c:v>
                      </c:pt>
                      <c:pt idx="4">
                        <c:v>1006.0110141081626</c:v>
                      </c:pt>
                      <c:pt idx="5">
                        <c:v>955.61311543940883</c:v>
                      </c:pt>
                      <c:pt idx="6">
                        <c:v>847.78284206910257</c:v>
                      </c:pt>
                      <c:pt idx="7">
                        <c:v>833.87261934595961</c:v>
                      </c:pt>
                      <c:pt idx="8">
                        <c:v>829.55126146707744</c:v>
                      </c:pt>
                      <c:pt idx="9">
                        <c:v>795.39045014045087</c:v>
                      </c:pt>
                      <c:pt idx="10">
                        <c:v>654.3374676189319</c:v>
                      </c:pt>
                      <c:pt idx="11">
                        <c:v>639.93885972760711</c:v>
                      </c:pt>
                      <c:pt idx="12">
                        <c:v>631.93664636803283</c:v>
                      </c:pt>
                      <c:pt idx="13">
                        <c:v>627.79098408223172</c:v>
                      </c:pt>
                      <c:pt idx="14">
                        <c:v>617.8691612735289</c:v>
                      </c:pt>
                      <c:pt idx="15">
                        <c:v>531.45403230458078</c:v>
                      </c:pt>
                      <c:pt idx="16">
                        <c:v>517.36681474290458</c:v>
                      </c:pt>
                      <c:pt idx="17">
                        <c:v>510.73822581506363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BA44-4170-AB3D-59F02C09BF0B}"/>
                  </c:ext>
                </c:extLst>
              </c15:ser>
            </c15:filteredBarSeries>
          </c:ext>
        </c:extLst>
      </c:barChart>
      <c:catAx>
        <c:axId val="212780074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27786840"/>
        <c:crosses val="autoZero"/>
        <c:auto val="1"/>
        <c:lblAlgn val="ctr"/>
        <c:lblOffset val="100"/>
        <c:noMultiLvlLbl val="0"/>
      </c:catAx>
      <c:valAx>
        <c:axId val="2127786840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27800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B4ADC-61DC-4497-AEEC-657F86F12209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44D49-FDFC-43A8-BB0B-62336F5CC798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7182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s-CO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41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995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233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D7938-7D3A-4E3D-A5FF-5D7AF272B44B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976FA-BD9A-47D4-9D15-1FFA90B8CEF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9554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97F1F5-E299-4C54-AE74-8E986F282E3F}" type="datetimeFigureOut">
              <a:rPr lang="es-CO" smtClean="0"/>
              <a:t>21/11/2022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BF2158-C1EF-4EA5-B9FD-E5CE544AD1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4117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D7938-7D3A-4E3D-A5FF-5D7AF272B44B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976FA-BD9A-47D4-9D15-1FFA90B8CEF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53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2CCC7F-8832-408C-A8C2-292CA6486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94920C-CF37-438C-9F47-998E0E8D4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3FFACC-1FBA-4B08-B80C-87781786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EA59C-E389-4CDE-AB0B-D746F2E7B2E7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1CCED0-0D29-4A27-BA01-7C997D6F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10361D-1CDF-42DA-85AF-235B2650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CD4B7-21A7-4531-A976-0778F5DE5A81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980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9E7B23-CA7F-4BD8-992E-D9C57CEE1433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1BF5F-FA34-4D5E-875B-8DD22378DD5A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8915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9E7B23-CA7F-4BD8-992E-D9C57CEE1433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1BF5F-FA34-4D5E-875B-8DD22378DD5A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16112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9E7B23-CA7F-4BD8-992E-D9C57CEE1433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1BF5F-FA34-4D5E-875B-8DD22378DD5A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2978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9E7B23-CA7F-4BD8-992E-D9C57CEE1433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1BF5F-FA34-4D5E-875B-8DD22378DD5A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0003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9E7B23-CA7F-4BD8-992E-D9C57CEE1433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1BF5F-FA34-4D5E-875B-8DD22378DD5A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2562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9E7B23-CA7F-4BD8-992E-D9C57CEE1433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1BF5F-FA34-4D5E-875B-8DD22378DD5A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07802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9E7B23-CA7F-4BD8-992E-D9C57CEE1433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1BF5F-FA34-4D5E-875B-8DD22378DD5A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4014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5230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9E7B23-CA7F-4BD8-992E-D9C57CEE1433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1BF5F-FA34-4D5E-875B-8DD22378DD5A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4061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9E7B23-CA7F-4BD8-992E-D9C57CEE1433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1BF5F-FA34-4D5E-875B-8DD22378DD5A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27285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9E7B23-CA7F-4BD8-992E-D9C57CEE1433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1BF5F-FA34-4D5E-875B-8DD22378DD5A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55414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9E7B23-CA7F-4BD8-992E-D9C57CEE1433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1BF5F-FA34-4D5E-875B-8DD22378DD5A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024747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61BC3A-C3E1-4E23-9A4C-EC24C6299213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455361-7878-4DAC-8721-7845762AEAB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10281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61BC3A-C3E1-4E23-9A4C-EC24C6299213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455361-7878-4DAC-8721-7845762AEAB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43328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61BC3A-C3E1-4E23-9A4C-EC24C6299213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455361-7878-4DAC-8721-7845762AEAB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8115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61BC3A-C3E1-4E23-9A4C-EC24C6299213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455361-7878-4DAC-8721-7845762AEAB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10402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61BC3A-C3E1-4E23-9A4C-EC24C6299213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455361-7878-4DAC-8721-7845762AEAB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6707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61BC3A-C3E1-4E23-9A4C-EC24C6299213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455361-7878-4DAC-8721-7845762AEAB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246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D7938-7D3A-4E3D-A5FF-5D7AF272B44B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976FA-BD9A-47D4-9D15-1FFA90B8CEF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1219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61BC3A-C3E1-4E23-9A4C-EC24C6299213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455361-7878-4DAC-8721-7845762AEAB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15331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61BC3A-C3E1-4E23-9A4C-EC24C6299213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455361-7878-4DAC-8721-7845762AEAB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4436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61BC3A-C3E1-4E23-9A4C-EC24C6299213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455361-7878-4DAC-8721-7845762AEAB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1512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61BC3A-C3E1-4E23-9A4C-EC24C6299213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455361-7878-4DAC-8721-7845762AEAB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79314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61BC3A-C3E1-4E23-9A4C-EC24C6299213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455361-7878-4DAC-8721-7845762AEAB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685807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97F1F5-E299-4C54-AE74-8E986F282E3F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BF2158-C1EF-4EA5-B9FD-E5CE544AD1F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138211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97F1F5-E299-4C54-AE74-8E986F282E3F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BF2158-C1EF-4EA5-B9FD-E5CE544AD1F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2285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97F1F5-E299-4C54-AE74-8E986F282E3F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BF2158-C1EF-4EA5-B9FD-E5CE544AD1F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60884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97F1F5-E299-4C54-AE74-8E986F282E3F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BF2158-C1EF-4EA5-B9FD-E5CE544AD1F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80684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97F1F5-E299-4C54-AE74-8E986F282E3F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BF2158-C1EF-4EA5-B9FD-E5CE544AD1F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9162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D7938-7D3A-4E3D-A5FF-5D7AF272B44B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976FA-BD9A-47D4-9D15-1FFA90B8CEF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27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97F1F5-E299-4C54-AE74-8E986F282E3F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BF2158-C1EF-4EA5-B9FD-E5CE544AD1F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89024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97F1F5-E299-4C54-AE74-8E986F282E3F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BF2158-C1EF-4EA5-B9FD-E5CE544AD1F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7850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97F1F5-E299-4C54-AE74-8E986F282E3F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BF2158-C1EF-4EA5-B9FD-E5CE544AD1F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89427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97F1F5-E299-4C54-AE74-8E986F282E3F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BF2158-C1EF-4EA5-B9FD-E5CE544AD1F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16218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97F1F5-E299-4C54-AE74-8E986F282E3F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BF2158-C1EF-4EA5-B9FD-E5CE544AD1F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072587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97F1F5-E299-4C54-AE74-8E986F282E3F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BF2158-C1EF-4EA5-B9FD-E5CE544AD1F9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591052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2253AE-7F61-4C74-BB29-B6C7FB99531D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C4C92A-78FD-4673-89F9-4A0F629ABA51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662493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2253AE-7F61-4C74-BB29-B6C7FB99531D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C4C92A-78FD-4673-89F9-4A0F629ABA51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29647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2253AE-7F61-4C74-BB29-B6C7FB99531D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C4C92A-78FD-4673-89F9-4A0F629ABA51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76846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2253AE-7F61-4C74-BB29-B6C7FB99531D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C4C92A-78FD-4673-89F9-4A0F629ABA51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1243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D7938-7D3A-4E3D-A5FF-5D7AF272B44B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976FA-BD9A-47D4-9D15-1FFA90B8CEF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1477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2253AE-7F61-4C74-BB29-B6C7FB99531D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C4C92A-78FD-4673-89F9-4A0F629ABA51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21599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2253AE-7F61-4C74-BB29-B6C7FB99531D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C4C92A-78FD-4673-89F9-4A0F629ABA51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03196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2253AE-7F61-4C74-BB29-B6C7FB99531D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C4C92A-78FD-4673-89F9-4A0F629ABA51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78900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2253AE-7F61-4C74-BB29-B6C7FB99531D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C4C92A-78FD-4673-89F9-4A0F629ABA51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0343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2253AE-7F61-4C74-BB29-B6C7FB99531D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C4C92A-78FD-4673-89F9-4A0F629ABA51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86867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2253AE-7F61-4C74-BB29-B6C7FB99531D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C4C92A-78FD-4673-89F9-4A0F629ABA51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382655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2253AE-7F61-4C74-BB29-B6C7FB99531D}" type="datetimeFigureOut">
              <a:rPr lang="es-CO" smtClean="0"/>
              <a:pPr/>
              <a:t>21/11/2022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C4C92A-78FD-4673-89F9-4A0F629ABA51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90147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367C8-E843-4503-B93D-1D78C975C71D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BEFA3-418F-4BC4-89A7-96032F4A3605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3556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367C8-E843-4503-B93D-1D78C975C71D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BEFA3-418F-4BC4-89A7-96032F4A3605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6240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367C8-E843-4503-B93D-1D78C975C71D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BEFA3-418F-4BC4-89A7-96032F4A3605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298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D7938-7D3A-4E3D-A5FF-5D7AF272B44B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976FA-BD9A-47D4-9D15-1FFA90B8CEF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9047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367C8-E843-4503-B93D-1D78C975C71D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BEFA3-418F-4BC4-89A7-96032F4A3605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6321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367C8-E843-4503-B93D-1D78C975C71D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BEFA3-418F-4BC4-89A7-96032F4A3605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9180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367C8-E843-4503-B93D-1D78C975C71D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BEFA3-418F-4BC4-89A7-96032F4A3605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0662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367C8-E843-4503-B93D-1D78C975C71D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BEFA3-418F-4BC4-89A7-96032F4A3605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5540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367C8-E843-4503-B93D-1D78C975C71D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BEFA3-418F-4BC4-89A7-96032F4A3605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6240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367C8-E843-4503-B93D-1D78C975C71D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BEFA3-418F-4BC4-89A7-96032F4A3605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166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367C8-E843-4503-B93D-1D78C975C71D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BEFA3-418F-4BC4-89A7-96032F4A3605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0375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367C8-E843-4503-B93D-1D78C975C71D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BEFA3-418F-4BC4-89A7-96032F4A3605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1811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397F1F5-E299-4C54-AE74-8E986F282E3F}" type="datetimeFigureOut">
              <a:rPr lang="es-CO" smtClean="0">
                <a:solidFill>
                  <a:prstClr val="black"/>
                </a:solidFill>
              </a:rPr>
              <a:pPr>
                <a:defRPr/>
              </a:pPr>
              <a:t>21/11/2022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BF2158-C1EF-4EA5-B9FD-E5CE544AD1F9}" type="slidenum">
              <a:rPr lang="es-CO" smtClean="0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4962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397F1F5-E299-4C54-AE74-8E986F282E3F}" type="datetimeFigureOut">
              <a:rPr lang="es-CO" smtClean="0">
                <a:solidFill>
                  <a:prstClr val="black"/>
                </a:solidFill>
              </a:rPr>
              <a:pPr>
                <a:defRPr/>
              </a:pPr>
              <a:t>21/11/2022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BF2158-C1EF-4EA5-B9FD-E5CE544AD1F9}" type="slidenum">
              <a:rPr lang="es-CO" smtClean="0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132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D7938-7D3A-4E3D-A5FF-5D7AF272B44B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976FA-BD9A-47D4-9D15-1FFA90B8CEF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4843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397F1F5-E299-4C54-AE74-8E986F282E3F}" type="datetimeFigureOut">
              <a:rPr lang="es-CO" smtClean="0">
                <a:solidFill>
                  <a:prstClr val="black"/>
                </a:solidFill>
              </a:rPr>
              <a:pPr>
                <a:defRPr/>
              </a:pPr>
              <a:t>21/11/2022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BF2158-C1EF-4EA5-B9FD-E5CE544AD1F9}" type="slidenum">
              <a:rPr lang="es-CO" smtClean="0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8982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397F1F5-E299-4C54-AE74-8E986F282E3F}" type="datetimeFigureOut">
              <a:rPr lang="es-CO" smtClean="0">
                <a:solidFill>
                  <a:prstClr val="black"/>
                </a:solidFill>
              </a:rPr>
              <a:pPr>
                <a:defRPr/>
              </a:pPr>
              <a:t>21/11/2022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BF2158-C1EF-4EA5-B9FD-E5CE544AD1F9}" type="slidenum">
              <a:rPr lang="es-CO" smtClean="0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10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397F1F5-E299-4C54-AE74-8E986F282E3F}" type="datetimeFigureOut">
              <a:rPr lang="es-CO" smtClean="0">
                <a:solidFill>
                  <a:prstClr val="black"/>
                </a:solidFill>
              </a:rPr>
              <a:pPr>
                <a:defRPr/>
              </a:pPr>
              <a:t>21/11/2022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CO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BF2158-C1EF-4EA5-B9FD-E5CE544AD1F9}" type="slidenum">
              <a:rPr lang="es-CO" smtClean="0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6097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397F1F5-E299-4C54-AE74-8E986F282E3F}" type="datetimeFigureOut">
              <a:rPr lang="es-CO" smtClean="0">
                <a:solidFill>
                  <a:prstClr val="black"/>
                </a:solidFill>
              </a:rPr>
              <a:pPr>
                <a:defRPr/>
              </a:pPr>
              <a:t>21/11/2022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BF2158-C1EF-4EA5-B9FD-E5CE544AD1F9}" type="slidenum">
              <a:rPr lang="es-CO" smtClean="0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957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397F1F5-E299-4C54-AE74-8E986F282E3F}" type="datetimeFigureOut">
              <a:rPr lang="es-CO" smtClean="0">
                <a:solidFill>
                  <a:prstClr val="black"/>
                </a:solidFill>
              </a:rPr>
              <a:pPr>
                <a:defRPr/>
              </a:pPr>
              <a:t>21/11/2022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CO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BF2158-C1EF-4EA5-B9FD-E5CE544AD1F9}" type="slidenum">
              <a:rPr lang="es-CO" smtClean="0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894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397F1F5-E299-4C54-AE74-8E986F282E3F}" type="datetimeFigureOut">
              <a:rPr lang="es-CO" smtClean="0">
                <a:solidFill>
                  <a:prstClr val="black"/>
                </a:solidFill>
              </a:rPr>
              <a:pPr>
                <a:defRPr/>
              </a:pPr>
              <a:t>21/11/2022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BF2158-C1EF-4EA5-B9FD-E5CE544AD1F9}" type="slidenum">
              <a:rPr lang="es-CO" smtClean="0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57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397F1F5-E299-4C54-AE74-8E986F282E3F}" type="datetimeFigureOut">
              <a:rPr lang="es-CO" smtClean="0">
                <a:solidFill>
                  <a:prstClr val="black"/>
                </a:solidFill>
              </a:rPr>
              <a:pPr>
                <a:defRPr/>
              </a:pPr>
              <a:t>21/11/2022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BF2158-C1EF-4EA5-B9FD-E5CE544AD1F9}" type="slidenum">
              <a:rPr lang="es-CO" smtClean="0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5554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397F1F5-E299-4C54-AE74-8E986F282E3F}" type="datetimeFigureOut">
              <a:rPr lang="es-CO" smtClean="0">
                <a:solidFill>
                  <a:prstClr val="black"/>
                </a:solidFill>
              </a:rPr>
              <a:pPr>
                <a:defRPr/>
              </a:pPr>
              <a:t>21/11/2022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BF2158-C1EF-4EA5-B9FD-E5CE544AD1F9}" type="slidenum">
              <a:rPr lang="es-CO" smtClean="0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2573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397F1F5-E299-4C54-AE74-8E986F282E3F}" type="datetimeFigureOut">
              <a:rPr lang="es-CO" smtClean="0">
                <a:solidFill>
                  <a:prstClr val="black"/>
                </a:solidFill>
              </a:rPr>
              <a:pPr>
                <a:defRPr/>
              </a:pPr>
              <a:t>21/11/2022</a:t>
            </a:fld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BF2158-C1EF-4EA5-B9FD-E5CE544AD1F9}" type="slidenum">
              <a:rPr lang="es-CO" smtClean="0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4150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367C8-E843-4503-B93D-1D78C975C71D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BEFA3-418F-4BC4-89A7-96032F4A3605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282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D7938-7D3A-4E3D-A5FF-5D7AF272B44B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976FA-BD9A-47D4-9D15-1FFA90B8CEF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9015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367C8-E843-4503-B93D-1D78C975C71D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BEFA3-418F-4BC4-89A7-96032F4A3605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763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367C8-E843-4503-B93D-1D78C975C71D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BEFA3-418F-4BC4-89A7-96032F4A3605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2576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367C8-E843-4503-B93D-1D78C975C71D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BEFA3-418F-4BC4-89A7-96032F4A3605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777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367C8-E843-4503-B93D-1D78C975C71D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BEFA3-418F-4BC4-89A7-96032F4A3605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8989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367C8-E843-4503-B93D-1D78C975C71D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BEFA3-418F-4BC4-89A7-96032F4A3605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3271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367C8-E843-4503-B93D-1D78C975C71D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BEFA3-418F-4BC4-89A7-96032F4A3605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3943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367C8-E843-4503-B93D-1D78C975C71D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BEFA3-418F-4BC4-89A7-96032F4A3605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6517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367C8-E843-4503-B93D-1D78C975C71D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BEFA3-418F-4BC4-89A7-96032F4A3605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4666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367C8-E843-4503-B93D-1D78C975C71D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BEFA3-418F-4BC4-89A7-96032F4A3605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4190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1367C8-E843-4503-B93D-1D78C975C71D}" type="datetimeFigureOut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BEFA3-418F-4BC4-89A7-96032F4A3605}" type="slidenum">
              <a:rPr kumimoji="0" lang="es-CO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04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5D7938-7D3A-4E3D-A5FF-5D7AF272B44B}" type="datetimeFigureOut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21/11/2022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976FA-BD9A-47D4-9D15-1FFA90B8CEFE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8137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97F1F5-E299-4C54-AE74-8E986F282E3F}" type="datetimeFigureOut">
              <a:rPr lang="es-CO" smtClean="0"/>
              <a:t>21/11/2022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BF2158-C1EF-4EA5-B9FD-E5CE544AD1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55643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97F1F5-E299-4C54-AE74-8E986F282E3F}" type="datetimeFigureOut">
              <a:rPr lang="es-CO" smtClean="0"/>
              <a:t>21/11/2022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BF2158-C1EF-4EA5-B9FD-E5CE544AD1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47684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97F1F5-E299-4C54-AE74-8E986F282E3F}" type="datetimeFigureOut">
              <a:rPr lang="es-CO" smtClean="0"/>
              <a:t>21/11/2022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BF2158-C1EF-4EA5-B9FD-E5CE544AD1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79242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97F1F5-E299-4C54-AE74-8E986F282E3F}" type="datetimeFigureOut">
              <a:rPr lang="es-CO" smtClean="0"/>
              <a:t>21/11/2022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BF2158-C1EF-4EA5-B9FD-E5CE544AD1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43164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97F1F5-E299-4C54-AE74-8E986F282E3F}" type="datetimeFigureOut">
              <a:rPr lang="es-CO" smtClean="0"/>
              <a:t>21/11/2022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BF2158-C1EF-4EA5-B9FD-E5CE544AD1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306831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97F1F5-E299-4C54-AE74-8E986F282E3F}" type="datetimeFigureOut">
              <a:rPr lang="es-CO" smtClean="0"/>
              <a:t>21/11/2022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BF2158-C1EF-4EA5-B9FD-E5CE544AD1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26151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97F1F5-E299-4C54-AE74-8E986F282E3F}" type="datetimeFigureOut">
              <a:rPr lang="es-CO" smtClean="0"/>
              <a:t>21/11/2022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BF2158-C1EF-4EA5-B9FD-E5CE544AD1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24047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97F1F5-E299-4C54-AE74-8E986F282E3F}" type="datetimeFigureOut">
              <a:rPr lang="es-CO" smtClean="0"/>
              <a:t>21/11/2022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BF2158-C1EF-4EA5-B9FD-E5CE544AD1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11793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97F1F5-E299-4C54-AE74-8E986F282E3F}" type="datetimeFigureOut">
              <a:rPr lang="es-CO" smtClean="0"/>
              <a:t>21/11/2022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BF2158-C1EF-4EA5-B9FD-E5CE544AD1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118961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97F1F5-E299-4C54-AE74-8E986F282E3F}" type="datetimeFigureOut">
              <a:rPr lang="es-CO" smtClean="0"/>
              <a:t>21/11/2022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BF2158-C1EF-4EA5-B9FD-E5CE544AD1F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5773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9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9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12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resentacion Estandart_Ideam-01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697"/>
            <a:ext cx="3355975" cy="54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1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resentacion Estandart_Ideam-05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584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" y="344035"/>
            <a:ext cx="3355975" cy="54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23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resentacion Estandart_Ideam-02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584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460"/>
            <a:ext cx="3260725" cy="52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33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resentacion Estandart_Ideam-07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584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" y="344035"/>
            <a:ext cx="3355975" cy="54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resentacion Estandart_Ideam-03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766"/>
            <a:ext cx="2131217" cy="3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resentacion Estandart_Ideam-03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766"/>
            <a:ext cx="2131217" cy="3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7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resentacion Estandart_Ideam-07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584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" y="344035"/>
            <a:ext cx="3355975" cy="54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5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resentacion Estandart_Ideam-03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766"/>
            <a:ext cx="2131217" cy="3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resentacion Estandart_Ideam-07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584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" y="344035"/>
            <a:ext cx="3355975" cy="54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3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54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Abastecimiento hídrico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5" name="Google Shape;487;p7">
            <a:extLst>
              <a:ext uri="{FF2B5EF4-FFF2-40B4-BE49-F238E27FC236}">
                <a16:creationId xmlns:a16="http://schemas.microsoft.com/office/drawing/2014/main" id="{ECF32630-DFE3-4EF3-A7E0-99444334E15F}"/>
              </a:ext>
            </a:extLst>
          </p:cNvPr>
          <p:cNvSpPr/>
          <p:nvPr/>
        </p:nvSpPr>
        <p:spPr>
          <a:xfrm>
            <a:off x="6080165" y="527973"/>
            <a:ext cx="5834249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Modelo de evaluación integrado del agua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FE71AA12-C5E6-4143-BF3C-3B681E226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1312" y="1970689"/>
            <a:ext cx="4630523" cy="291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B7474C5-C56C-4212-A6C9-51206260E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42" y="1051193"/>
            <a:ext cx="6539211" cy="5015828"/>
          </a:xfrm>
          <a:prstGeom prst="rect">
            <a:avLst/>
          </a:prstGeom>
        </p:spPr>
      </p:pic>
      <p:sp>
        <p:nvSpPr>
          <p:cNvPr id="11" name="8 CuadroTexto">
            <a:extLst>
              <a:ext uri="{FF2B5EF4-FFF2-40B4-BE49-F238E27FC236}">
                <a16:creationId xmlns:a16="http://schemas.microsoft.com/office/drawing/2014/main" id="{4CAD0C63-431C-4880-A8A0-9C00AAE0C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944" y="5206571"/>
            <a:ext cx="16899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CO" sz="900" dirty="0"/>
              <a:t>Fuente: UNESCO </a:t>
            </a:r>
            <a:r>
              <a:rPr lang="es-CO" sz="900" dirty="0" err="1"/>
              <a:t>WWDR</a:t>
            </a:r>
            <a:r>
              <a:rPr lang="es-CO" sz="900" dirty="0"/>
              <a:t>- El agua una responsabilidad compartida</a:t>
            </a:r>
            <a:r>
              <a:rPr lang="es-CO" sz="1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72187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Abastecimiento hídrico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5" name="Google Shape;487;p7">
            <a:extLst>
              <a:ext uri="{FF2B5EF4-FFF2-40B4-BE49-F238E27FC236}">
                <a16:creationId xmlns:a16="http://schemas.microsoft.com/office/drawing/2014/main" id="{ECF32630-DFE3-4EF3-A7E0-99444334E15F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Sistema de indicadores hídricos – Estudio Nacional del Agua 2018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42AA614-91AC-40C8-BF39-C6D402200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127" y="980623"/>
            <a:ext cx="6517745" cy="496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52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Abastecimiento hídrico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5" name="Google Shape;487;p7">
            <a:extLst>
              <a:ext uri="{FF2B5EF4-FFF2-40B4-BE49-F238E27FC236}">
                <a16:creationId xmlns:a16="http://schemas.microsoft.com/office/drawing/2014/main" id="{ECF32630-DFE3-4EF3-A7E0-99444334E15F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Oferta hídrica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8962CD71-7BF8-4A0A-A91F-F4B2D69CAD97}"/>
              </a:ext>
            </a:extLst>
          </p:cNvPr>
          <p:cNvGrpSpPr/>
          <p:nvPr/>
        </p:nvGrpSpPr>
        <p:grpSpPr>
          <a:xfrm>
            <a:off x="91077" y="841865"/>
            <a:ext cx="11507938" cy="5100500"/>
            <a:chOff x="-225084" y="866880"/>
            <a:chExt cx="12512641" cy="5436015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B8141DFA-9AAB-492F-8A20-1E8236BF302B}"/>
                </a:ext>
              </a:extLst>
            </p:cNvPr>
            <p:cNvGrpSpPr/>
            <p:nvPr/>
          </p:nvGrpSpPr>
          <p:grpSpPr>
            <a:xfrm>
              <a:off x="-225084" y="1438818"/>
              <a:ext cx="4608887" cy="4768289"/>
              <a:chOff x="-829597" y="1241065"/>
              <a:chExt cx="4608887" cy="4768289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1C0FC4EB-5562-47D1-A980-A63A84276A4D}"/>
                  </a:ext>
                </a:extLst>
              </p:cNvPr>
              <p:cNvSpPr/>
              <p:nvPr/>
            </p:nvSpPr>
            <p:spPr>
              <a:xfrm>
                <a:off x="-134270" y="5178357"/>
                <a:ext cx="207434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CO" sz="1600" b="1" dirty="0">
                    <a:solidFill>
                      <a:srgbClr val="002060"/>
                    </a:solidFill>
                  </a:rPr>
                  <a:t>Año Seco</a:t>
                </a:r>
                <a:r>
                  <a:rPr lang="es-CO" sz="1600" b="1" i="1" dirty="0"/>
                  <a:t> </a:t>
                </a:r>
              </a:p>
              <a:p>
                <a:pPr algn="ctr"/>
                <a:r>
                  <a:rPr lang="es-CO" sz="1600" b="1" i="1" dirty="0"/>
                  <a:t>841 mm</a:t>
                </a:r>
              </a:p>
              <a:p>
                <a:pPr algn="ctr"/>
                <a:r>
                  <a:rPr lang="es-CO" sz="1600" b="1" i="1" dirty="0"/>
                  <a:t>-53 %</a:t>
                </a:r>
              </a:p>
            </p:txBody>
          </p:sp>
          <p:pic>
            <p:nvPicPr>
              <p:cNvPr id="10" name="Imagen 9" descr="Imagen que contiene mapa, texto&#10;&#10;Descripción generada con confianza muy alta">
                <a:extLst>
                  <a:ext uri="{FF2B5EF4-FFF2-40B4-BE49-F238E27FC236}">
                    <a16:creationId xmlns:a16="http://schemas.microsoft.com/office/drawing/2014/main" id="{B49FA703-3269-40B3-A1EC-5A8CABF3C2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3422" y="1241065"/>
                <a:ext cx="2716034" cy="3514868"/>
              </a:xfrm>
              <a:prstGeom prst="rect">
                <a:avLst/>
              </a:prstGeom>
            </p:spPr>
          </p:pic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21C0C730-B23B-4849-AA59-C73546F7CB65}"/>
                  </a:ext>
                </a:extLst>
              </p:cNvPr>
              <p:cNvSpPr/>
              <p:nvPr/>
            </p:nvSpPr>
            <p:spPr>
              <a:xfrm>
                <a:off x="1267162" y="1684985"/>
                <a:ext cx="223128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CO" sz="2000" b="1" dirty="0"/>
                  <a:t>Oferta </a:t>
                </a:r>
                <a:br>
                  <a:rPr lang="es-CO" sz="2000" b="1" dirty="0"/>
                </a:br>
                <a:r>
                  <a:rPr lang="es-CO" sz="2000" b="1" dirty="0">
                    <a:solidFill>
                      <a:srgbClr val="002060"/>
                    </a:solidFill>
                  </a:rPr>
                  <a:t>Año Medio</a:t>
                </a:r>
              </a:p>
              <a:p>
                <a:pPr algn="ctr"/>
                <a:r>
                  <a:rPr lang="es-CO" sz="2000" b="1" dirty="0"/>
                  <a:t>1775 mm</a:t>
                </a:r>
              </a:p>
            </p:txBody>
          </p:sp>
          <p:pic>
            <p:nvPicPr>
              <p:cNvPr id="12" name="Imagen 11" descr="Imagen que contiene mapa, texto&#10;&#10;Descripción generada con confianza muy alta">
                <a:extLst>
                  <a:ext uri="{FF2B5EF4-FFF2-40B4-BE49-F238E27FC236}">
                    <a16:creationId xmlns:a16="http://schemas.microsoft.com/office/drawing/2014/main" id="{FE1B4DA9-2494-49F5-AB86-F85DA2D62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5087" y="3325490"/>
                <a:ext cx="1694203" cy="2192498"/>
              </a:xfrm>
              <a:prstGeom prst="rect">
                <a:avLst/>
              </a:prstGeom>
            </p:spPr>
          </p:pic>
          <p:pic>
            <p:nvPicPr>
              <p:cNvPr id="13" name="Imagen 12" descr="Imagen que contiene mapa, texto&#10;&#10;Descripción generada con confianza muy alta">
                <a:extLst>
                  <a:ext uri="{FF2B5EF4-FFF2-40B4-BE49-F238E27FC236}">
                    <a16:creationId xmlns:a16="http://schemas.microsoft.com/office/drawing/2014/main" id="{FE369836-78B9-4DAE-BCD2-DBB6F2E381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29597" y="3411104"/>
                <a:ext cx="1893216" cy="2309751"/>
              </a:xfrm>
              <a:prstGeom prst="rect">
                <a:avLst/>
              </a:prstGeom>
            </p:spPr>
          </p:pic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D9A0F2CC-D1C5-48F7-B951-2FC2E1D84C36}"/>
                  </a:ext>
                </a:extLst>
              </p:cNvPr>
              <p:cNvSpPr/>
              <p:nvPr/>
            </p:nvSpPr>
            <p:spPr>
              <a:xfrm>
                <a:off x="1495172" y="5178357"/>
                <a:ext cx="169420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CO" sz="1600" b="1" dirty="0">
                    <a:solidFill>
                      <a:srgbClr val="002060"/>
                    </a:solidFill>
                  </a:rPr>
                  <a:t>Año Húmedo </a:t>
                </a:r>
              </a:p>
              <a:p>
                <a:pPr algn="ctr"/>
                <a:r>
                  <a:rPr lang="es-CO" sz="1600" b="1" i="1" dirty="0"/>
                  <a:t>3420 mm</a:t>
                </a:r>
              </a:p>
              <a:p>
                <a:pPr algn="ctr"/>
                <a:r>
                  <a:rPr lang="es-CO" sz="1600" b="1" i="1" dirty="0"/>
                  <a:t>+92 %</a:t>
                </a:r>
              </a:p>
            </p:txBody>
          </p:sp>
        </p:grp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BE2E613B-5C96-4821-8FC0-0FBD53E1CC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2596" y="1320306"/>
              <a:ext cx="0" cy="488680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0BF31D3A-645F-4E2B-9C09-C15E77A6A646}"/>
                </a:ext>
              </a:extLst>
            </p:cNvPr>
            <p:cNvSpPr/>
            <p:nvPr/>
          </p:nvSpPr>
          <p:spPr>
            <a:xfrm>
              <a:off x="832006" y="908946"/>
              <a:ext cx="3123053" cy="307913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b="1" dirty="0">
                  <a:solidFill>
                    <a:srgbClr val="2364A3"/>
                  </a:solidFill>
                </a:rPr>
                <a:t>Aproximación multianual</a:t>
              </a:r>
              <a:endParaRPr lang="es-ES" sz="2000" dirty="0">
                <a:solidFill>
                  <a:srgbClr val="2364A3"/>
                </a:solidFill>
              </a:endParaRPr>
            </a:p>
          </p:txBody>
        </p:sp>
        <p:pic>
          <p:nvPicPr>
            <p:cNvPr id="17" name="Imagen 16" descr="Imagen que contiene texto, mapa&#10;&#10;Descripción generada con confianza muy alta">
              <a:extLst>
                <a:ext uri="{FF2B5EF4-FFF2-40B4-BE49-F238E27FC236}">
                  <a16:creationId xmlns:a16="http://schemas.microsoft.com/office/drawing/2014/main" id="{441CF1DD-55BE-4AEC-9F1C-CC308A287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948" y="1320306"/>
              <a:ext cx="6097479" cy="2032494"/>
            </a:xfrm>
            <a:prstGeom prst="rect">
              <a:avLst/>
            </a:prstGeom>
          </p:spPr>
        </p:pic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E8983163-701F-4482-911C-740AE7347B2F}"/>
                </a:ext>
              </a:extLst>
            </p:cNvPr>
            <p:cNvSpPr/>
            <p:nvPr/>
          </p:nvSpPr>
          <p:spPr>
            <a:xfrm>
              <a:off x="6589623" y="866880"/>
              <a:ext cx="4367534" cy="349979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000" b="1" dirty="0">
                  <a:solidFill>
                    <a:srgbClr val="2364A3"/>
                  </a:solidFill>
                </a:rPr>
                <a:t>Aproximación mensual continua</a:t>
              </a:r>
              <a:endParaRPr lang="es-ES" sz="2000" dirty="0">
                <a:solidFill>
                  <a:srgbClr val="2364A3"/>
                </a:solidFill>
              </a:endParaRPr>
            </a:p>
          </p:txBody>
        </p:sp>
        <p:pic>
          <p:nvPicPr>
            <p:cNvPr id="19" name="Imagen 18" descr="Imagen que contiene texto, mapa&#10;&#10;Descripción generada con confianza muy alta">
              <a:extLst>
                <a:ext uri="{FF2B5EF4-FFF2-40B4-BE49-F238E27FC236}">
                  <a16:creationId xmlns:a16="http://schemas.microsoft.com/office/drawing/2014/main" id="{CA4C9893-44E0-4532-9920-D5BEA821A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433" y="3260617"/>
              <a:ext cx="6845124" cy="30422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9330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Abastecimiento hídrico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5" name="Google Shape;487;p7">
            <a:extLst>
              <a:ext uri="{FF2B5EF4-FFF2-40B4-BE49-F238E27FC236}">
                <a16:creationId xmlns:a16="http://schemas.microsoft.com/office/drawing/2014/main" id="{ECF32630-DFE3-4EF3-A7E0-99444334E15F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Oferta hídrica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4906FB42-258F-4FF1-AEDC-ED279B53A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45" y="867483"/>
            <a:ext cx="7852914" cy="277351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7AB6659-B29A-4AAE-BDE8-7930317B9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931" y="1051193"/>
            <a:ext cx="3461224" cy="307445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39CC4F88-AB19-4579-BC32-D7413A8CB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128" y="3925029"/>
            <a:ext cx="3262753" cy="1853186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5FBE9033-ADB3-4341-877C-1C71013BC294}"/>
              </a:ext>
            </a:extLst>
          </p:cNvPr>
          <p:cNvSpPr txBox="1"/>
          <p:nvPr/>
        </p:nvSpPr>
        <p:spPr>
          <a:xfrm>
            <a:off x="6448119" y="4528456"/>
            <a:ext cx="3262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OHD (Oferta Hídrica Disponible)</a:t>
            </a:r>
          </a:p>
          <a:p>
            <a:r>
              <a:rPr lang="es-CO" dirty="0"/>
              <a:t>(oferta total–caudal ambiental) </a:t>
            </a:r>
          </a:p>
        </p:txBody>
      </p:sp>
    </p:spTree>
    <p:extLst>
      <p:ext uri="{BB962C8B-B14F-4D97-AF65-F5344CB8AC3E}">
        <p14:creationId xmlns:p14="http://schemas.microsoft.com/office/powerpoint/2010/main" val="567193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Abastecimiento hídrico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5" name="Google Shape;487;p7">
            <a:extLst>
              <a:ext uri="{FF2B5EF4-FFF2-40B4-BE49-F238E27FC236}">
                <a16:creationId xmlns:a16="http://schemas.microsoft.com/office/drawing/2014/main" id="{ECF32630-DFE3-4EF3-A7E0-99444334E15F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Oferta hídrica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2" name="5 CuadroTexto">
            <a:extLst>
              <a:ext uri="{FF2B5EF4-FFF2-40B4-BE49-F238E27FC236}">
                <a16:creationId xmlns:a16="http://schemas.microsoft.com/office/drawing/2014/main" id="{F44B9EF7-BD5F-4DBD-A08A-FE48D5277AFA}"/>
              </a:ext>
            </a:extLst>
          </p:cNvPr>
          <p:cNvSpPr txBox="1"/>
          <p:nvPr/>
        </p:nvSpPr>
        <p:spPr>
          <a:xfrm>
            <a:off x="7376108" y="1191160"/>
            <a:ext cx="4444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0C0"/>
                </a:solidFill>
              </a:rPr>
              <a:t>Distribución cuerpos de agua lénticos</a:t>
            </a:r>
          </a:p>
          <a:p>
            <a:pPr algn="ctr"/>
            <a:r>
              <a:rPr lang="es-ES" sz="1600" b="1" dirty="0">
                <a:solidFill>
                  <a:srgbClr val="0070C0"/>
                </a:solidFill>
              </a:rPr>
              <a:t>por Área Hidrográfica </a:t>
            </a:r>
            <a:endParaRPr lang="es-CO" sz="1600" b="1" dirty="0">
              <a:solidFill>
                <a:srgbClr val="0070C0"/>
              </a:solidFill>
            </a:endParaRP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F930F1AB-FC51-4778-B436-158FE2088F6F}"/>
              </a:ext>
            </a:extLst>
          </p:cNvPr>
          <p:cNvSpPr txBox="1"/>
          <p:nvPr/>
        </p:nvSpPr>
        <p:spPr>
          <a:xfrm>
            <a:off x="371587" y="1828279"/>
            <a:ext cx="3159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Distribución de </a:t>
            </a:r>
            <a:r>
              <a:rPr lang="es-ES" sz="1600" b="1" dirty="0">
                <a:solidFill>
                  <a:srgbClr val="0070C0"/>
                </a:solidFill>
              </a:rPr>
              <a:t>lagunas</a:t>
            </a:r>
            <a:endParaRPr lang="es-ES" sz="1600" b="1" dirty="0"/>
          </a:p>
          <a:p>
            <a:pPr algn="ctr"/>
            <a:r>
              <a:rPr lang="es-ES" sz="1600" b="1" dirty="0"/>
              <a:t>por Área Hidrográfica </a:t>
            </a:r>
            <a:endParaRPr lang="es-CO" sz="1600" b="1" dirty="0"/>
          </a:p>
        </p:txBody>
      </p:sp>
      <p:sp>
        <p:nvSpPr>
          <p:cNvPr id="14" name="11 CuadroTexto">
            <a:extLst>
              <a:ext uri="{FF2B5EF4-FFF2-40B4-BE49-F238E27FC236}">
                <a16:creationId xmlns:a16="http://schemas.microsoft.com/office/drawing/2014/main" id="{D722ABA9-DC1B-4EC1-A1AC-9EFC15FBD349}"/>
              </a:ext>
            </a:extLst>
          </p:cNvPr>
          <p:cNvSpPr txBox="1"/>
          <p:nvPr/>
        </p:nvSpPr>
        <p:spPr>
          <a:xfrm>
            <a:off x="3666174" y="1828280"/>
            <a:ext cx="3274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/>
              <a:t>Distribución de </a:t>
            </a:r>
            <a:r>
              <a:rPr lang="es-ES" sz="1600" b="1" dirty="0">
                <a:solidFill>
                  <a:srgbClr val="0070C0"/>
                </a:solidFill>
              </a:rPr>
              <a:t>ciénagas</a:t>
            </a:r>
            <a:endParaRPr lang="es-ES" sz="1600" b="1" dirty="0"/>
          </a:p>
          <a:p>
            <a:pPr algn="ctr"/>
            <a:r>
              <a:rPr lang="es-ES" sz="1600" b="1" dirty="0"/>
              <a:t>por Área Hidrográfica </a:t>
            </a:r>
            <a:endParaRPr lang="es-CO" sz="1600" b="1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82F4CD96-CE16-4706-A0F9-CF0CA0EB3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235" y="1966305"/>
            <a:ext cx="5020237" cy="246851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7DE92DF-E117-4D55-8302-CCF49FA95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23" y="2655622"/>
            <a:ext cx="6972096" cy="300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94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Abastecimiento hídrico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5" name="Google Shape;487;p7">
            <a:extLst>
              <a:ext uri="{FF2B5EF4-FFF2-40B4-BE49-F238E27FC236}">
                <a16:creationId xmlns:a16="http://schemas.microsoft.com/office/drawing/2014/main" id="{ECF32630-DFE3-4EF3-A7E0-99444334E15F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Uso del agua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269FF0F-2449-43EA-8DD8-2A1D984AF65C}"/>
              </a:ext>
            </a:extLst>
          </p:cNvPr>
          <p:cNvSpPr/>
          <p:nvPr/>
        </p:nvSpPr>
        <p:spPr>
          <a:xfrm>
            <a:off x="366850" y="1225993"/>
            <a:ext cx="6341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/>
              <a:t>Demanda de agua  y huella hídrica azul nacional multisectorial</a:t>
            </a: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942C9E76-75B9-47A3-976B-C5BE27278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5074863"/>
              </p:ext>
            </p:extLst>
          </p:nvPr>
        </p:nvGraphicFramePr>
        <p:xfrm>
          <a:off x="227961" y="1790059"/>
          <a:ext cx="6531399" cy="3277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9576A1CF-89E2-4A25-B3A2-098195E859B2}"/>
              </a:ext>
            </a:extLst>
          </p:cNvPr>
          <p:cNvSpPr txBox="1"/>
          <p:nvPr/>
        </p:nvSpPr>
        <p:spPr>
          <a:xfrm>
            <a:off x="887550" y="526267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2010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2B657E0-751D-41FB-B05F-33F2DDEDE2B0}"/>
              </a:ext>
            </a:extLst>
          </p:cNvPr>
          <p:cNvSpPr txBox="1"/>
          <p:nvPr/>
        </p:nvSpPr>
        <p:spPr>
          <a:xfrm>
            <a:off x="2983227" y="526267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2014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B88A9EC-E152-461B-B440-1D30CD75F81E}"/>
              </a:ext>
            </a:extLst>
          </p:cNvPr>
          <p:cNvSpPr txBox="1"/>
          <p:nvPr/>
        </p:nvSpPr>
        <p:spPr>
          <a:xfrm>
            <a:off x="5151961" y="5262675"/>
            <a:ext cx="65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2018</a:t>
            </a:r>
          </a:p>
        </p:txBody>
      </p:sp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40B6A864-A1E8-4C8E-9E9B-691669E3EB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5138253"/>
              </p:ext>
            </p:extLst>
          </p:nvPr>
        </p:nvGraphicFramePr>
        <p:xfrm>
          <a:off x="6940843" y="2289754"/>
          <a:ext cx="5025813" cy="2466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Rectángulo 21">
            <a:extLst>
              <a:ext uri="{FF2B5EF4-FFF2-40B4-BE49-F238E27FC236}">
                <a16:creationId xmlns:a16="http://schemas.microsoft.com/office/drawing/2014/main" id="{2D08B3FA-70C3-49B6-9F52-AB12E4B01661}"/>
              </a:ext>
            </a:extLst>
          </p:cNvPr>
          <p:cNvSpPr/>
          <p:nvPr/>
        </p:nvSpPr>
        <p:spPr>
          <a:xfrm>
            <a:off x="8117346" y="4879634"/>
            <a:ext cx="2486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dirty="0"/>
              <a:t>ENA 2018</a:t>
            </a:r>
          </a:p>
          <a:p>
            <a:pPr algn="ctr"/>
            <a:r>
              <a:rPr lang="es-CO" dirty="0"/>
              <a:t>(año base, 2016)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2D35C3FC-BFA7-4D3D-BD5A-C251F5EB16DB}"/>
              </a:ext>
            </a:extLst>
          </p:cNvPr>
          <p:cNvSpPr/>
          <p:nvPr/>
        </p:nvSpPr>
        <p:spPr>
          <a:xfrm>
            <a:off x="6920524" y="1410659"/>
            <a:ext cx="513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/>
              <a:t>Demanda de agua por sectores usuarios del recurso</a:t>
            </a:r>
          </a:p>
          <a:p>
            <a:pPr algn="ctr"/>
            <a:r>
              <a:rPr lang="en-US" dirty="0"/>
              <a:t>(millones de </a:t>
            </a:r>
            <a:r>
              <a:rPr lang="es-CO" dirty="0"/>
              <a:t>m</a:t>
            </a:r>
            <a:r>
              <a:rPr lang="es-CO" baseline="30000" dirty="0"/>
              <a:t>3</a:t>
            </a:r>
            <a:r>
              <a:rPr lang="es-CO" dirty="0"/>
              <a:t>/año</a:t>
            </a:r>
            <a:r>
              <a:rPr lang="en-US" dirty="0"/>
              <a:t>)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31103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Abastecimiento hídrico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5" name="Google Shape;487;p7">
            <a:extLst>
              <a:ext uri="{FF2B5EF4-FFF2-40B4-BE49-F238E27FC236}">
                <a16:creationId xmlns:a16="http://schemas.microsoft.com/office/drawing/2014/main" id="{ECF32630-DFE3-4EF3-A7E0-99444334E15F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Uso del agua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90403443-EE0A-48D9-9AF1-0FD259D02C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1585349"/>
              </p:ext>
            </p:extLst>
          </p:nvPr>
        </p:nvGraphicFramePr>
        <p:xfrm>
          <a:off x="6366510" y="1738233"/>
          <a:ext cx="5825490" cy="2896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1D7094FB-CD04-4597-B87C-F8D6771E99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3369094"/>
              </p:ext>
            </p:extLst>
          </p:nvPr>
        </p:nvGraphicFramePr>
        <p:xfrm>
          <a:off x="235978" y="1365085"/>
          <a:ext cx="5912456" cy="4125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10334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Abastecimiento hídrico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5" name="Google Shape;487;p7">
            <a:extLst>
              <a:ext uri="{FF2B5EF4-FFF2-40B4-BE49-F238E27FC236}">
                <a16:creationId xmlns:a16="http://schemas.microsoft.com/office/drawing/2014/main" id="{ECF32630-DFE3-4EF3-A7E0-99444334E15F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Uso del agua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F6E6D89-C05C-471A-B4F4-A4D439428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19" y="949514"/>
            <a:ext cx="3846304" cy="4958971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9C11CBCE-472C-4E66-BFF7-9B70900FF743}"/>
              </a:ext>
            </a:extLst>
          </p:cNvPr>
          <p:cNvSpPr/>
          <p:nvPr/>
        </p:nvSpPr>
        <p:spPr>
          <a:xfrm>
            <a:off x="4629901" y="1154231"/>
            <a:ext cx="662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dirty="0"/>
              <a:t>Participación porcentual de la demanda por subzona hidrográfica</a:t>
            </a:r>
          </a:p>
          <a:p>
            <a:pPr algn="ctr"/>
            <a:r>
              <a:rPr lang="es-CO" dirty="0"/>
              <a:t>con respecto a la demanda total (SZH con los valores más altos) 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37646232-D93C-4A18-9F52-361ACF927E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441456"/>
              </p:ext>
            </p:extLst>
          </p:nvPr>
        </p:nvGraphicFramePr>
        <p:xfrm>
          <a:off x="4997812" y="2008315"/>
          <a:ext cx="5547360" cy="3900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12391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Abastecimiento hídrico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5" name="Google Shape;487;p7">
            <a:extLst>
              <a:ext uri="{FF2B5EF4-FFF2-40B4-BE49-F238E27FC236}">
                <a16:creationId xmlns:a16="http://schemas.microsoft.com/office/drawing/2014/main" id="{ECF32630-DFE3-4EF3-A7E0-99444334E15F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Índice de aridez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DC2D6A0-F810-4404-88DA-2BB80C458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318" y="2489982"/>
            <a:ext cx="7470096" cy="334211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B12411A-BFF7-44ED-88D3-18C6D291C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29" y="865596"/>
            <a:ext cx="3816113" cy="4966499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34E0BD5-14A1-4534-B5B1-323ED1D42B26}"/>
              </a:ext>
            </a:extLst>
          </p:cNvPr>
          <p:cNvSpPr/>
          <p:nvPr/>
        </p:nvSpPr>
        <p:spPr>
          <a:xfrm>
            <a:off x="4606363" y="821196"/>
            <a:ext cx="73080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/>
              <a:t>Mapa anual multianual </a:t>
            </a:r>
            <a:r>
              <a:rPr lang="es-CO" b="1" dirty="0"/>
              <a:t>distribuido</a:t>
            </a:r>
          </a:p>
          <a:p>
            <a:pPr marL="0" lvl="1" algn="just"/>
            <a:endParaRPr lang="es-ES" dirty="0"/>
          </a:p>
          <a:p>
            <a:pPr marL="0" lvl="1" algn="just"/>
            <a:r>
              <a:rPr lang="es-ES" dirty="0"/>
              <a:t>Califica cualitativamente las condiciones naturales de aridez, midiendo el </a:t>
            </a:r>
            <a:r>
              <a:rPr lang="es-ES" dirty="0">
                <a:solidFill>
                  <a:schemeClr val="accent3">
                    <a:lumMod val="50000"/>
                  </a:schemeClr>
                </a:solidFill>
              </a:rPr>
              <a:t>grado de suficiencia o insuficiencia de precipitación para el sostenimiento de los ecosistemas.</a:t>
            </a:r>
            <a:endParaRPr lang="es-CO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851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Abastecimiento hídrico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5" name="Google Shape;487;p7">
            <a:extLst>
              <a:ext uri="{FF2B5EF4-FFF2-40B4-BE49-F238E27FC236}">
                <a16:creationId xmlns:a16="http://schemas.microsoft.com/office/drawing/2014/main" id="{ECF32630-DFE3-4EF3-A7E0-99444334E15F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Índice de regulación hídrica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2CEF0F3-E4D3-4D1A-B696-99710C52E65D}"/>
              </a:ext>
            </a:extLst>
          </p:cNvPr>
          <p:cNvSpPr/>
          <p:nvPr/>
        </p:nvSpPr>
        <p:spPr>
          <a:xfrm>
            <a:off x="4606363" y="1040596"/>
            <a:ext cx="730805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600" dirty="0"/>
              <a:t>Mapa anual multianual por </a:t>
            </a:r>
            <a:r>
              <a:rPr lang="es-CO" sz="1600" b="1" dirty="0"/>
              <a:t>SZH</a:t>
            </a:r>
          </a:p>
          <a:p>
            <a:pPr marL="357188" lvl="1" algn="just"/>
            <a:r>
              <a:rPr lang="es-CO" sz="1600" dirty="0"/>
              <a:t>Representativo de las condiciones de la cuenca a la salida de la subzona. </a:t>
            </a:r>
            <a:r>
              <a:rPr lang="es-CO" sz="1600" i="1" dirty="0">
                <a:solidFill>
                  <a:schemeClr val="accent3">
                    <a:lumMod val="50000"/>
                  </a:schemeClr>
                </a:solidFill>
              </a:rPr>
              <a:t>Condiciones climatológicas + geomorfológicas de la cuenca medidas sobre el cauce principal.</a:t>
            </a:r>
          </a:p>
          <a:p>
            <a:pPr marL="0" lvl="1" algn="just"/>
            <a:r>
              <a:rPr lang="es-CO" sz="1600" dirty="0"/>
              <a:t>Zonas morfogénicas homogéneas -</a:t>
            </a:r>
            <a:r>
              <a:rPr lang="es-CO" sz="1600" b="1" i="1" dirty="0">
                <a:solidFill>
                  <a:schemeClr val="accent3">
                    <a:lumMod val="50000"/>
                  </a:schemeClr>
                </a:solidFill>
              </a:rPr>
              <a:t>Regionalización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D2B97F3-4BB0-46B3-804A-FBFEE45AC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38" y="841866"/>
            <a:ext cx="3927421" cy="50172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D6EB995-A5FF-425F-B318-289235EBA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034" y="2593544"/>
            <a:ext cx="7515380" cy="326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47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6692132" y="456558"/>
            <a:ext cx="53130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Abastecimiento hídrico y</a:t>
            </a:r>
          </a:p>
          <a:p>
            <a:pPr algn="ctr"/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desafíos en el marco del</a:t>
            </a:r>
          </a:p>
          <a:p>
            <a:pPr algn="ctr"/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cambio climático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380707" y="2955793"/>
            <a:ext cx="56244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accent5">
                    <a:lumMod val="75000"/>
                  </a:schemeClr>
                </a:solidFill>
              </a:rPr>
              <a:t>Ana Celia Salinas Martín</a:t>
            </a:r>
          </a:p>
          <a:p>
            <a:r>
              <a:rPr lang="es-ES" sz="2000" dirty="0">
                <a:solidFill>
                  <a:schemeClr val="accent5">
                    <a:lumMod val="75000"/>
                  </a:schemeClr>
                </a:solidFill>
              </a:rPr>
              <a:t>Subdirectora</a:t>
            </a:r>
          </a:p>
          <a:p>
            <a:r>
              <a:rPr lang="es-ES" sz="2000" dirty="0">
                <a:solidFill>
                  <a:schemeClr val="accent5">
                    <a:lumMod val="75000"/>
                  </a:schemeClr>
                </a:solidFill>
              </a:rPr>
              <a:t>Ecosistemas e Información Ambiental </a:t>
            </a:r>
          </a:p>
          <a:p>
            <a:r>
              <a:rPr lang="es-ES" sz="2000" dirty="0">
                <a:solidFill>
                  <a:schemeClr val="accent5">
                    <a:lumMod val="75000"/>
                  </a:schemeClr>
                </a:solidFill>
              </a:rPr>
              <a:t>Instituto de Hidrología, Meteorología y Estudios Ambientales – Ideam</a:t>
            </a:r>
          </a:p>
          <a:p>
            <a:pPr algn="r"/>
            <a:endParaRPr lang="es-ES" sz="2000" dirty="0">
              <a:solidFill>
                <a:schemeClr val="accent5">
                  <a:lumMod val="75000"/>
                </a:schemeClr>
              </a:solidFill>
            </a:endParaRPr>
          </a:p>
          <a:p>
            <a:pPr algn="r"/>
            <a:endParaRPr lang="es-ES" sz="2000" dirty="0">
              <a:solidFill>
                <a:schemeClr val="accent5">
                  <a:lumMod val="75000"/>
                </a:schemeClr>
              </a:solidFill>
            </a:endParaRPr>
          </a:p>
          <a:p>
            <a:pPr algn="r"/>
            <a:endParaRPr lang="es-ES" sz="2000" dirty="0">
              <a:solidFill>
                <a:schemeClr val="accent5">
                  <a:lumMod val="75000"/>
                </a:schemeClr>
              </a:solidFill>
            </a:endParaRPr>
          </a:p>
          <a:p>
            <a:pPr algn="r"/>
            <a:r>
              <a:rPr lang="es-ES" sz="2000" dirty="0">
                <a:solidFill>
                  <a:schemeClr val="accent5">
                    <a:lumMod val="75000"/>
                  </a:schemeClr>
                </a:solidFill>
              </a:rPr>
              <a:t>Bucaramanga, noviembre 22 de 2022 – 10:30 HLC</a:t>
            </a:r>
          </a:p>
        </p:txBody>
      </p:sp>
    </p:spTree>
    <p:extLst>
      <p:ext uri="{BB962C8B-B14F-4D97-AF65-F5344CB8AC3E}">
        <p14:creationId xmlns:p14="http://schemas.microsoft.com/office/powerpoint/2010/main" val="2653895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Abastecimiento hídrico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5" name="Google Shape;487;p7">
            <a:extLst>
              <a:ext uri="{FF2B5EF4-FFF2-40B4-BE49-F238E27FC236}">
                <a16:creationId xmlns:a16="http://schemas.microsoft.com/office/drawing/2014/main" id="{ECF32630-DFE3-4EF3-A7E0-99444334E15F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Índice de uso del agua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24FE5B1-C6E0-4A6F-A848-D710347D8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85" y="841865"/>
            <a:ext cx="7731290" cy="4837288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95AEBD73-F36A-451F-91D5-A47F592B8F22}"/>
              </a:ext>
            </a:extLst>
          </p:cNvPr>
          <p:cNvSpPr/>
          <p:nvPr/>
        </p:nvSpPr>
        <p:spPr>
          <a:xfrm>
            <a:off x="8215532" y="1468864"/>
            <a:ext cx="3698882" cy="3583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1600" b="1" dirty="0">
                <a:ea typeface="Times New Roman" panose="02020603050405020304" pitchFamily="18" charset="0"/>
                <a:cs typeface="Arial" panose="020B0604020202020204" pitchFamily="34" charset="0"/>
              </a:rPr>
              <a:t>54 subzonas hidrográficas con altas presiones </a:t>
            </a:r>
            <a:r>
              <a:rPr lang="es-CO" sz="1600" dirty="0">
                <a:ea typeface="Times New Roman" panose="02020603050405020304" pitchFamily="18" charset="0"/>
                <a:cs typeface="Arial" panose="020B0604020202020204" pitchFamily="34" charset="0"/>
              </a:rPr>
              <a:t>por uso con respecto a la oferta disponible </a:t>
            </a:r>
          </a:p>
          <a:p>
            <a:pPr marL="182563" indent="-182563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1600" b="1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El 95 % se concentra en las áreas hidrográficas Magdalena-Cauca y Caribe</a:t>
            </a:r>
            <a:r>
              <a:rPr lang="es-CO" sz="1600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182563" indent="-182563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1600" dirty="0">
                <a:ea typeface="Times New Roman" panose="02020603050405020304" pitchFamily="18" charset="0"/>
                <a:cs typeface="Arial" panose="020B0604020202020204" pitchFamily="34" charset="0"/>
              </a:rPr>
              <a:t>De las </a:t>
            </a:r>
            <a:r>
              <a:rPr lang="es-CO" sz="1600" b="1" dirty="0">
                <a:ea typeface="Times New Roman" panose="02020603050405020304" pitchFamily="18" charset="0"/>
                <a:cs typeface="Arial" panose="020B0604020202020204" pitchFamily="34" charset="0"/>
              </a:rPr>
              <a:t>12 SZH con condición crítica</a:t>
            </a:r>
            <a:r>
              <a:rPr lang="es-CO" sz="1600" dirty="0">
                <a:ea typeface="Times New Roman" panose="02020603050405020304" pitchFamily="18" charset="0"/>
                <a:cs typeface="Arial" panose="020B0604020202020204" pitchFamily="34" charset="0"/>
              </a:rPr>
              <a:t>, el 83 % son parte de la cuenca Magdalena-Cauca</a:t>
            </a:r>
            <a:endParaRPr lang="es-CO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60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Abastecimiento hídrico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5" name="Google Shape;487;p7">
            <a:extLst>
              <a:ext uri="{FF2B5EF4-FFF2-40B4-BE49-F238E27FC236}">
                <a16:creationId xmlns:a16="http://schemas.microsoft.com/office/drawing/2014/main" id="{ECF32630-DFE3-4EF3-A7E0-99444334E15F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Índice de vulnerabilidad hídrica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5AEBD73-F36A-451F-91D5-A47F592B8F22}"/>
              </a:ext>
            </a:extLst>
          </p:cNvPr>
          <p:cNvSpPr/>
          <p:nvPr/>
        </p:nvSpPr>
        <p:spPr>
          <a:xfrm>
            <a:off x="8215532" y="1154972"/>
            <a:ext cx="3698882" cy="4793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53 SZH </a:t>
            </a:r>
            <a:r>
              <a:rPr lang="es-CO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que tienen </a:t>
            </a:r>
            <a:r>
              <a:rPr lang="es-CO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alta vulnerabilidad en condiciones promedio </a:t>
            </a:r>
            <a:r>
              <a:rPr lang="es-CO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 desabastecimiento:</a:t>
            </a:r>
          </a:p>
          <a:p>
            <a:pPr marL="742950" lvl="1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30 % muy altas presiones, </a:t>
            </a:r>
            <a:r>
              <a:rPr lang="es-CO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por uso con respecto a la oferta disponible y una capacidad de regulación y retención hídrica muy baja. </a:t>
            </a:r>
          </a:p>
          <a:p>
            <a:pPr marL="742950" lvl="1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SZH con alta vulnerabilidad </a:t>
            </a:r>
            <a:r>
              <a:rPr lang="es-CO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asciende a 85 para condiciones hidrológicas secas</a:t>
            </a:r>
          </a:p>
          <a:p>
            <a:pPr lvl="1" algn="just">
              <a:lnSpc>
                <a:spcPct val="150000"/>
              </a:lnSpc>
              <a:spcAft>
                <a:spcPts val="800"/>
              </a:spcAft>
            </a:pPr>
            <a:r>
              <a:rPr lang="es-CO" sz="1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(52 %) en una vulnerabilidad muy alta</a:t>
            </a:r>
            <a:endParaRPr lang="es-CO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8C4FE4B-CDC3-4C4D-8064-E573804E0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86" y="936335"/>
            <a:ext cx="7600322" cy="471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38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91C650-0547-47D4-A578-AF7CB406E89F}"/>
              </a:ext>
            </a:extLst>
          </p:cNvPr>
          <p:cNvSpPr txBox="1"/>
          <p:nvPr/>
        </p:nvSpPr>
        <p:spPr>
          <a:xfrm>
            <a:off x="6380707" y="2955793"/>
            <a:ext cx="5624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Desafíos</a:t>
            </a:r>
            <a:endParaRPr kumimoji="0" lang="es-E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518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Cambio climático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5" name="Google Shape;487;p7">
            <a:extLst>
              <a:ext uri="{FF2B5EF4-FFF2-40B4-BE49-F238E27FC236}">
                <a16:creationId xmlns:a16="http://schemas.microsoft.com/office/drawing/2014/main" id="{ECF32630-DFE3-4EF3-A7E0-99444334E15F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Circunstancias nacionales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20C52798-3289-4AD8-9E72-FB6AAFAD58E8}"/>
              </a:ext>
            </a:extLst>
          </p:cNvPr>
          <p:cNvGrpSpPr/>
          <p:nvPr/>
        </p:nvGrpSpPr>
        <p:grpSpPr>
          <a:xfrm>
            <a:off x="277582" y="1051193"/>
            <a:ext cx="10241143" cy="4680000"/>
            <a:chOff x="264614" y="307975"/>
            <a:chExt cx="10241143" cy="4729339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56FEC6AD-6863-41F6-946E-46DEDC18E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4614" y="1051193"/>
              <a:ext cx="5504644" cy="3986121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E5B8658C-8B55-4284-A081-15B2C27231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05" t="10796"/>
            <a:stretch/>
          </p:blipFill>
          <p:spPr>
            <a:xfrm>
              <a:off x="10052050" y="307975"/>
              <a:ext cx="301307" cy="152948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2B6D7308-1DB1-466C-BA8D-99430E62C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05" t="10796"/>
            <a:stretch/>
          </p:blipFill>
          <p:spPr>
            <a:xfrm>
              <a:off x="10204450" y="460375"/>
              <a:ext cx="301307" cy="152948"/>
            </a:xfrm>
            <a:prstGeom prst="rect">
              <a:avLst/>
            </a:prstGeom>
          </p:spPr>
        </p:pic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530221AB-3FF0-4B8D-8A0F-FB897DD02779}"/>
              </a:ext>
            </a:extLst>
          </p:cNvPr>
          <p:cNvGrpSpPr/>
          <p:nvPr/>
        </p:nvGrpSpPr>
        <p:grpSpPr>
          <a:xfrm>
            <a:off x="6409770" y="1051193"/>
            <a:ext cx="5504644" cy="4680000"/>
            <a:chOff x="6554718" y="307975"/>
            <a:chExt cx="5615145" cy="4819146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D7019664-C7C5-4DBA-A90F-3B3C8C5E8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4718" y="1079479"/>
              <a:ext cx="5615145" cy="4047642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09BFFF8B-83EE-4D15-A69D-4E4C314CA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05" t="10796"/>
            <a:stretch/>
          </p:blipFill>
          <p:spPr>
            <a:xfrm>
              <a:off x="10052050" y="307975"/>
              <a:ext cx="301307" cy="152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2106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Cambio climático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5" name="Google Shape;487;p7">
            <a:extLst>
              <a:ext uri="{FF2B5EF4-FFF2-40B4-BE49-F238E27FC236}">
                <a16:creationId xmlns:a16="http://schemas.microsoft.com/office/drawing/2014/main" id="{ECF32630-DFE3-4EF3-A7E0-99444334E15F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Circunstancias nacionales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23D17F3C-EAAC-443A-B9F5-9EBA09E7C76B}"/>
              </a:ext>
            </a:extLst>
          </p:cNvPr>
          <p:cNvGrpSpPr/>
          <p:nvPr/>
        </p:nvGrpSpPr>
        <p:grpSpPr>
          <a:xfrm>
            <a:off x="2391508" y="-492368"/>
            <a:ext cx="10835998" cy="6392074"/>
            <a:chOff x="419659" y="337546"/>
            <a:chExt cx="10177189" cy="5591139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0760CBF9-D7ED-46BA-975E-056C48A01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9659" y="1248685"/>
              <a:ext cx="6417823" cy="4680000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67F63572-E68F-44D2-B1E9-4840A2EA3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05" t="10796"/>
            <a:stretch/>
          </p:blipFill>
          <p:spPr>
            <a:xfrm>
              <a:off x="10301470" y="337546"/>
              <a:ext cx="295378" cy="156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2040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Cambio climático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5" name="Google Shape;487;p7">
            <a:extLst>
              <a:ext uri="{FF2B5EF4-FFF2-40B4-BE49-F238E27FC236}">
                <a16:creationId xmlns:a16="http://schemas.microsoft.com/office/drawing/2014/main" id="{ECF32630-DFE3-4EF3-A7E0-99444334E15F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Escenarios de cambio climático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54B4243-E9BE-4BD4-BE24-5E0B07981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389" y="1051193"/>
            <a:ext cx="7725107" cy="52173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47541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Cambio climático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5" name="Google Shape;487;p7">
            <a:extLst>
              <a:ext uri="{FF2B5EF4-FFF2-40B4-BE49-F238E27FC236}">
                <a16:creationId xmlns:a16="http://schemas.microsoft.com/office/drawing/2014/main" id="{ECF32630-DFE3-4EF3-A7E0-99444334E15F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Escenarios de cambio climático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EE06460-4A04-4084-B97E-C6C46A60D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60" y="1216487"/>
            <a:ext cx="11771679" cy="4140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29992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Cambio climático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5" name="Google Shape;487;p7">
            <a:extLst>
              <a:ext uri="{FF2B5EF4-FFF2-40B4-BE49-F238E27FC236}">
                <a16:creationId xmlns:a16="http://schemas.microsoft.com/office/drawing/2014/main" id="{ECF32630-DFE3-4EF3-A7E0-99444334E15F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Escenarios de cambio climático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8" name="Imagen 7" descr="Mapa&#10;&#10;Descripción generada automáticamente">
            <a:extLst>
              <a:ext uri="{FF2B5EF4-FFF2-40B4-BE49-F238E27FC236}">
                <a16:creationId xmlns:a16="http://schemas.microsoft.com/office/drawing/2014/main" id="{6C74E02D-631D-4260-B039-86AD35D88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81" y="1051193"/>
            <a:ext cx="11914414" cy="4140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42744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Cambio climático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5" name="Google Shape;487;p7">
            <a:extLst>
              <a:ext uri="{FF2B5EF4-FFF2-40B4-BE49-F238E27FC236}">
                <a16:creationId xmlns:a16="http://schemas.microsoft.com/office/drawing/2014/main" id="{ECF32630-DFE3-4EF3-A7E0-99444334E15F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Efectos del cambio climático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E802B876-32A0-4744-AB88-5265A916100C}"/>
              </a:ext>
            </a:extLst>
          </p:cNvPr>
          <p:cNvGrpSpPr/>
          <p:nvPr/>
        </p:nvGrpSpPr>
        <p:grpSpPr>
          <a:xfrm>
            <a:off x="1167618" y="841865"/>
            <a:ext cx="9017391" cy="4813347"/>
            <a:chOff x="1167618" y="841865"/>
            <a:chExt cx="9017391" cy="4813347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478788B8-5C28-4FA7-B2DD-FB17FB140907}"/>
                </a:ext>
              </a:extLst>
            </p:cNvPr>
            <p:cNvGrpSpPr/>
            <p:nvPr/>
          </p:nvGrpSpPr>
          <p:grpSpPr>
            <a:xfrm>
              <a:off x="1167618" y="841865"/>
              <a:ext cx="9017391" cy="4813347"/>
              <a:chOff x="2393633" y="95250"/>
              <a:chExt cx="8331518" cy="5845739"/>
            </a:xfrm>
          </p:grpSpPr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C7D4289B-A8C1-439A-9BC2-9F6695DFF1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93633" y="95250"/>
                <a:ext cx="8331518" cy="5845739"/>
              </a:xfrm>
              <a:prstGeom prst="rect">
                <a:avLst/>
              </a:prstGeom>
            </p:spPr>
          </p:pic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6FA24BEB-A516-4665-B5A5-AB03D1751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74739" y="273504"/>
                <a:ext cx="333375" cy="171450"/>
              </a:xfrm>
              <a:prstGeom prst="rect">
                <a:avLst/>
              </a:prstGeom>
            </p:spPr>
          </p:pic>
        </p:grpSp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E88F8885-5186-4A43-BA18-2930BCEBB585}"/>
                </a:ext>
              </a:extLst>
            </p:cNvPr>
            <p:cNvSpPr/>
            <p:nvPr/>
          </p:nvSpPr>
          <p:spPr>
            <a:xfrm>
              <a:off x="3235569" y="2475914"/>
              <a:ext cx="1744394" cy="36576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4FFB4DB-8724-4E27-A638-A339F6550CB6}"/>
              </a:ext>
            </a:extLst>
          </p:cNvPr>
          <p:cNvSpPr/>
          <p:nvPr/>
        </p:nvSpPr>
        <p:spPr>
          <a:xfrm>
            <a:off x="1348153" y="2882778"/>
            <a:ext cx="1113693" cy="29652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C411085-5496-4D92-8D81-946E6BA0FDBF}"/>
              </a:ext>
            </a:extLst>
          </p:cNvPr>
          <p:cNvSpPr/>
          <p:nvPr/>
        </p:nvSpPr>
        <p:spPr>
          <a:xfrm>
            <a:off x="2514878" y="2840574"/>
            <a:ext cx="1255264" cy="36576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D28E1B0-F543-44EB-8295-45A1817CC176}"/>
              </a:ext>
            </a:extLst>
          </p:cNvPr>
          <p:cNvSpPr/>
          <p:nvPr/>
        </p:nvSpPr>
        <p:spPr>
          <a:xfrm>
            <a:off x="3441001" y="3206334"/>
            <a:ext cx="1538962" cy="31389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5D77327-7342-40D0-8984-658266AF77C3}"/>
              </a:ext>
            </a:extLst>
          </p:cNvPr>
          <p:cNvSpPr/>
          <p:nvPr/>
        </p:nvSpPr>
        <p:spPr>
          <a:xfrm>
            <a:off x="3338285" y="4131907"/>
            <a:ext cx="1538962" cy="31389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D5C982F-1E4E-47A8-BF8F-31F60954072E}"/>
              </a:ext>
            </a:extLst>
          </p:cNvPr>
          <p:cNvSpPr/>
          <p:nvPr/>
        </p:nvSpPr>
        <p:spPr>
          <a:xfrm>
            <a:off x="3338285" y="4579667"/>
            <a:ext cx="1538962" cy="31389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20051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Cambio climático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5" name="Google Shape;487;p7">
            <a:extLst>
              <a:ext uri="{FF2B5EF4-FFF2-40B4-BE49-F238E27FC236}">
                <a16:creationId xmlns:a16="http://schemas.microsoft.com/office/drawing/2014/main" id="{ECF32630-DFE3-4EF3-A7E0-99444334E15F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Efectos del cambio climático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4FFB4DB-8724-4E27-A638-A339F6550CB6}"/>
              </a:ext>
            </a:extLst>
          </p:cNvPr>
          <p:cNvSpPr/>
          <p:nvPr/>
        </p:nvSpPr>
        <p:spPr>
          <a:xfrm>
            <a:off x="1348153" y="2882778"/>
            <a:ext cx="1113693" cy="29652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C411085-5496-4D92-8D81-946E6BA0FDBF}"/>
              </a:ext>
            </a:extLst>
          </p:cNvPr>
          <p:cNvSpPr/>
          <p:nvPr/>
        </p:nvSpPr>
        <p:spPr>
          <a:xfrm>
            <a:off x="2514878" y="2840574"/>
            <a:ext cx="1255264" cy="36576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D28E1B0-F543-44EB-8295-45A1817CC176}"/>
              </a:ext>
            </a:extLst>
          </p:cNvPr>
          <p:cNvSpPr/>
          <p:nvPr/>
        </p:nvSpPr>
        <p:spPr>
          <a:xfrm>
            <a:off x="3441001" y="3206334"/>
            <a:ext cx="1538962" cy="31389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5D77327-7342-40D0-8984-658266AF77C3}"/>
              </a:ext>
            </a:extLst>
          </p:cNvPr>
          <p:cNvSpPr/>
          <p:nvPr/>
        </p:nvSpPr>
        <p:spPr>
          <a:xfrm>
            <a:off x="3338285" y="4131907"/>
            <a:ext cx="1538962" cy="31389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D5C982F-1E4E-47A8-BF8F-31F60954072E}"/>
              </a:ext>
            </a:extLst>
          </p:cNvPr>
          <p:cNvSpPr/>
          <p:nvPr/>
        </p:nvSpPr>
        <p:spPr>
          <a:xfrm>
            <a:off x="3338285" y="4579667"/>
            <a:ext cx="1538962" cy="31389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6031F51-3905-40E3-9C18-8138DF3E1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195" y="862292"/>
            <a:ext cx="8641813" cy="520644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52551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306407D-60EB-AD7E-E6DF-2E51B73324F1}"/>
              </a:ext>
            </a:extLst>
          </p:cNvPr>
          <p:cNvSpPr txBox="1"/>
          <p:nvPr/>
        </p:nvSpPr>
        <p:spPr>
          <a:xfrm>
            <a:off x="5090160" y="3320256"/>
            <a:ext cx="72847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 páramos en Colombia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Abastecimiento hídrico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s-ES" sz="2400" dirty="0">
                <a:solidFill>
                  <a:prstClr val="black"/>
                </a:solidFill>
                <a:latin typeface="Calibri" panose="020F0502020204030204"/>
              </a:rPr>
              <a:t>Desafíos ante el cambio climático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362DD61B-4CC5-EED5-8FD2-6FAC8AF4BC21}"/>
              </a:ext>
            </a:extLst>
          </p:cNvPr>
          <p:cNvSpPr txBox="1"/>
          <p:nvPr/>
        </p:nvSpPr>
        <p:spPr>
          <a:xfrm>
            <a:off x="7148802" y="1414100"/>
            <a:ext cx="3295318" cy="796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6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775" b="1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1308326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Desafíos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5" name="Google Shape;487;p7">
            <a:extLst>
              <a:ext uri="{FF2B5EF4-FFF2-40B4-BE49-F238E27FC236}">
                <a16:creationId xmlns:a16="http://schemas.microsoft.com/office/drawing/2014/main" id="{ECF32630-DFE3-4EF3-A7E0-99444334E15F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Análisis integrado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CD0E8B3-31C8-47CB-A14C-83E9E6500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357" y="1933120"/>
            <a:ext cx="6406058" cy="23371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63B9553-3ADD-409F-9D71-5A1B67F86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23" y="841865"/>
            <a:ext cx="3942723" cy="498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769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Desafíos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5" name="Google Shape;487;p7">
            <a:extLst>
              <a:ext uri="{FF2B5EF4-FFF2-40B4-BE49-F238E27FC236}">
                <a16:creationId xmlns:a16="http://schemas.microsoft.com/office/drawing/2014/main" id="{ECF32630-DFE3-4EF3-A7E0-99444334E15F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Análisis integrado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7CF9F24-1C48-4F0A-9F9D-FFB38F8AE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85" y="841865"/>
            <a:ext cx="6457545" cy="5098062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2D6BCDAC-FDA4-4B0C-B9B3-7228B3B75F4D}"/>
              </a:ext>
            </a:extLst>
          </p:cNvPr>
          <p:cNvSpPr/>
          <p:nvPr/>
        </p:nvSpPr>
        <p:spPr>
          <a:xfrm>
            <a:off x="6972625" y="1784342"/>
            <a:ext cx="470429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condiciones hidrológicas extremas</a:t>
            </a:r>
          </a:p>
          <a:p>
            <a:pPr algn="ctr"/>
            <a:endParaRPr lang="es-CO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CO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109 subzonas hidrográficas </a:t>
            </a:r>
          </a:p>
          <a:p>
            <a:pPr algn="ctr"/>
            <a:endParaRPr lang="es-CO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CO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 grado </a:t>
            </a:r>
            <a:r>
              <a:rPr lang="es-CO" i="1" dirty="0">
                <a:highlight>
                  <a:srgbClr val="00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Muy alto </a:t>
            </a:r>
            <a:r>
              <a:rPr lang="es-CO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s-CO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i="1" dirty="0">
                <a:highlight>
                  <a:srgbClr val="00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Alto</a:t>
            </a:r>
            <a:r>
              <a:rPr lang="es-CO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criticidad </a:t>
            </a:r>
          </a:p>
          <a:p>
            <a:pPr lvl="1" algn="ctr"/>
            <a:endParaRPr lang="es-CO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CO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90 % en las áreas hidrográficas del</a:t>
            </a:r>
          </a:p>
          <a:p>
            <a:pPr algn="ctr"/>
            <a:r>
              <a:rPr lang="es-CO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Caribe (17 SZH) y </a:t>
            </a:r>
          </a:p>
          <a:p>
            <a:pPr algn="ctr"/>
            <a:r>
              <a:rPr lang="es-CO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Magdalena-Cauca (80 SZH)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432608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Desafíos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5" name="Google Shape;487;p7">
            <a:extLst>
              <a:ext uri="{FF2B5EF4-FFF2-40B4-BE49-F238E27FC236}">
                <a16:creationId xmlns:a16="http://schemas.microsoft.com/office/drawing/2014/main" id="{ECF32630-DFE3-4EF3-A7E0-99444334E15F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Análisis integrado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F054A80-254A-4CDA-B7B7-D2EA4FFA130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62" y="885910"/>
            <a:ext cx="4910726" cy="4109934"/>
          </a:xfrm>
          <a:prstGeom prst="rect">
            <a:avLst/>
          </a:prstGeom>
          <a:noFill/>
        </p:spPr>
      </p:pic>
      <p:pic>
        <p:nvPicPr>
          <p:cNvPr id="9" name="Imagen 8" descr="C:\Users\jpmarin\Desktop\Jenny Marín\Municipios Susceptibles a Desabastecimiento\ENA 2018_391MunicipiosSusceptibles\CABECERAS MUNICIPALES SUSCEPTIBLES AL DESABASTECIMIENTO.jpg">
            <a:extLst>
              <a:ext uri="{FF2B5EF4-FFF2-40B4-BE49-F238E27FC236}">
                <a16:creationId xmlns:a16="http://schemas.microsoft.com/office/drawing/2014/main" id="{F75470D5-E350-478F-8AE9-51D44C6B980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378" y="841865"/>
            <a:ext cx="4329955" cy="529164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2CAA0CD4-1398-4C47-8FE3-B75D650D14C2}"/>
              </a:ext>
            </a:extLst>
          </p:cNvPr>
          <p:cNvSpPr/>
          <p:nvPr/>
        </p:nvSpPr>
        <p:spPr>
          <a:xfrm>
            <a:off x="487222" y="4881519"/>
            <a:ext cx="6010711" cy="109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u="sng" dirty="0">
                <a:solidFill>
                  <a:srgbClr val="2364A3"/>
                </a:solidFill>
                <a:latin typeface="+mj-lt"/>
                <a:ea typeface="Calibri" panose="020F0502020204030204" pitchFamily="34" charset="0"/>
              </a:rPr>
              <a:t>391</a:t>
            </a:r>
            <a:r>
              <a:rPr lang="es-CO" sz="1600" b="1" dirty="0">
                <a:latin typeface="+mj-lt"/>
                <a:ea typeface="Calibri" panose="020F0502020204030204" pitchFamily="34" charset="0"/>
              </a:rPr>
              <a:t> </a:t>
            </a:r>
            <a:r>
              <a:rPr lang="es-CO" sz="1600" dirty="0">
                <a:latin typeface="+mj-lt"/>
                <a:ea typeface="Calibri" panose="020F0502020204030204" pitchFamily="34" charset="0"/>
              </a:rPr>
              <a:t>municipios identificados como susceptibles al desabastecimiento en época seca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600" b="1" u="sng" dirty="0">
                <a:solidFill>
                  <a:srgbClr val="2364A3"/>
                </a:solidFill>
                <a:latin typeface="+mj-lt"/>
                <a:ea typeface="Calibri" panose="020F0502020204030204" pitchFamily="34" charset="0"/>
              </a:rPr>
              <a:t>24 departamentos</a:t>
            </a:r>
            <a:r>
              <a:rPr lang="es-CO" sz="1600" u="sng" dirty="0">
                <a:solidFill>
                  <a:srgbClr val="0070C0"/>
                </a:solidFill>
                <a:latin typeface="+mj-lt"/>
                <a:ea typeface="Calibri" panose="020F0502020204030204" pitchFamily="34" charset="0"/>
              </a:rPr>
              <a:t>,</a:t>
            </a:r>
            <a:r>
              <a:rPr lang="es-CO" sz="16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</a:rPr>
              <a:t> l</a:t>
            </a:r>
            <a:r>
              <a:rPr lang="es-CO" sz="1600" dirty="0">
                <a:latin typeface="+mj-lt"/>
                <a:ea typeface="Calibri" panose="020F0502020204030204" pitchFamily="34" charset="0"/>
              </a:rPr>
              <a:t>os más afectados </a:t>
            </a:r>
            <a:r>
              <a:rPr lang="es-CO" sz="1600" b="1" dirty="0">
                <a:latin typeface="+mj-lt"/>
                <a:ea typeface="Calibri" panose="020F0502020204030204" pitchFamily="34" charset="0"/>
              </a:rPr>
              <a:t>Santander, Cundinamarca, Boyacá, Tolima, Magdalena, Bolívar y Cesar</a:t>
            </a:r>
            <a:endParaRPr lang="es-CO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1370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Desafíos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5" name="Google Shape;487;p7">
            <a:extLst>
              <a:ext uri="{FF2B5EF4-FFF2-40B4-BE49-F238E27FC236}">
                <a16:creationId xmlns:a16="http://schemas.microsoft.com/office/drawing/2014/main" id="{ECF32630-DFE3-4EF3-A7E0-99444334E15F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Retos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E5147E3-DCB7-4097-90E6-DDFF8BF44BD3}"/>
              </a:ext>
            </a:extLst>
          </p:cNvPr>
          <p:cNvGrpSpPr/>
          <p:nvPr/>
        </p:nvGrpSpPr>
        <p:grpSpPr>
          <a:xfrm>
            <a:off x="2289966" y="527973"/>
            <a:ext cx="7612067" cy="5350121"/>
            <a:chOff x="2505848" y="142323"/>
            <a:chExt cx="7970443" cy="5833934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469AC2A4-4E2B-44DE-ABDA-B923D1BF5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5848" y="142323"/>
              <a:ext cx="7970443" cy="5833934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8BF9669C-FCA0-44A7-9370-DE12B85FB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4260" b="-1"/>
            <a:stretch/>
          </p:blipFill>
          <p:spPr>
            <a:xfrm>
              <a:off x="9921942" y="298450"/>
              <a:ext cx="266714" cy="185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3679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Desafíos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5" name="Google Shape;487;p7">
            <a:extLst>
              <a:ext uri="{FF2B5EF4-FFF2-40B4-BE49-F238E27FC236}">
                <a16:creationId xmlns:a16="http://schemas.microsoft.com/office/drawing/2014/main" id="{ECF32630-DFE3-4EF3-A7E0-99444334E15F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Retos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2EB2B4D4-4ACC-4D85-B22B-D80D50558178}"/>
              </a:ext>
            </a:extLst>
          </p:cNvPr>
          <p:cNvGrpSpPr/>
          <p:nvPr/>
        </p:nvGrpSpPr>
        <p:grpSpPr>
          <a:xfrm>
            <a:off x="2297004" y="527973"/>
            <a:ext cx="7597991" cy="5470887"/>
            <a:chOff x="2629221" y="156190"/>
            <a:chExt cx="8117991" cy="5820067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C3D172BD-40C8-441C-87CC-85B28A8A3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29221" y="156190"/>
              <a:ext cx="8117991" cy="582006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CDAD69C3-BAE8-4B52-AED6-81FB51E4398E}"/>
                </a:ext>
              </a:extLst>
            </p:cNvPr>
            <p:cNvSpPr/>
            <p:nvPr/>
          </p:nvSpPr>
          <p:spPr>
            <a:xfrm>
              <a:off x="10287000" y="156191"/>
              <a:ext cx="310243" cy="3499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641525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Desafíos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5" name="Google Shape;487;p7">
            <a:extLst>
              <a:ext uri="{FF2B5EF4-FFF2-40B4-BE49-F238E27FC236}">
                <a16:creationId xmlns:a16="http://schemas.microsoft.com/office/drawing/2014/main" id="{ECF32630-DFE3-4EF3-A7E0-99444334E15F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Retos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454CC518-BCA5-4E36-A1ED-F23C89F0D259}"/>
              </a:ext>
            </a:extLst>
          </p:cNvPr>
          <p:cNvGrpSpPr/>
          <p:nvPr/>
        </p:nvGrpSpPr>
        <p:grpSpPr>
          <a:xfrm>
            <a:off x="2366780" y="527973"/>
            <a:ext cx="7458439" cy="5431956"/>
            <a:chOff x="2740638" y="156190"/>
            <a:chExt cx="8019891" cy="5803739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FBB228B-83E9-436D-96B0-17FC60A27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0638" y="156190"/>
              <a:ext cx="8019891" cy="580373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45E9B867-25D6-4D7A-B27B-F982A33FE010}"/>
                </a:ext>
              </a:extLst>
            </p:cNvPr>
            <p:cNvSpPr/>
            <p:nvPr/>
          </p:nvSpPr>
          <p:spPr>
            <a:xfrm>
              <a:off x="10287000" y="205177"/>
              <a:ext cx="473529" cy="3826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D6D6F30C-85E6-40BE-991C-BB642461A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23728" y="396503"/>
              <a:ext cx="400071" cy="177809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812340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Desafíos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5" name="Google Shape;487;p7">
            <a:extLst>
              <a:ext uri="{FF2B5EF4-FFF2-40B4-BE49-F238E27FC236}">
                <a16:creationId xmlns:a16="http://schemas.microsoft.com/office/drawing/2014/main" id="{ECF32630-DFE3-4EF3-A7E0-99444334E15F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Retos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8770F92-C4BA-49DB-BF03-314A6051F4A5}"/>
              </a:ext>
            </a:extLst>
          </p:cNvPr>
          <p:cNvSpPr/>
          <p:nvPr/>
        </p:nvSpPr>
        <p:spPr>
          <a:xfrm>
            <a:off x="635401" y="579502"/>
            <a:ext cx="10462728" cy="5698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endParaRPr lang="es-CO" sz="20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2000" dirty="0">
                <a:ea typeface="Calibri" panose="020F0502020204030204" pitchFamily="34" charset="0"/>
                <a:cs typeface="Times New Roman" panose="02020603050405020304" pitchFamily="18" charset="0"/>
              </a:rPr>
              <a:t>El agua es de todos, es motor de desarrollo, pero depende del </a:t>
            </a:r>
            <a:r>
              <a:rPr lang="es-CO" sz="2000" dirty="0">
                <a:ea typeface="Calibri" panose="020F0502020204030204" pitchFamily="34" charset="0"/>
                <a:cs typeface="Arial" panose="020B0604020202020204" pitchFamily="34" charset="0"/>
              </a:rPr>
              <a:t>compromiso de todos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2000" dirty="0"/>
              <a:t>Colombia cuenta con información nacional sobre el agua para tomar decisiones y focalizar acciones sectoriales y regionales de gestión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2000" dirty="0"/>
              <a:t>La disponibilidad de agua dulce depende del agua superficial y subterránea; no solo de la cantidad, sino también de la calidad y de su distribución espacial y temporal.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CO" sz="2000" dirty="0"/>
              <a:t>Los sectores usuarios del recurso hídrico son causa y a la vez sufren las consecuencias de la contaminación y de los cambios en la disponibilidad.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s-CO" dirty="0"/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s-CO" dirty="0"/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endParaRPr lang="es-CO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8925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1DCB3A-D826-AB49-AF51-1A86E3DEF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84243" y="4638983"/>
            <a:ext cx="10960241" cy="1474606"/>
          </a:xfrm>
        </p:spPr>
        <p:txBody>
          <a:bodyPr/>
          <a:lstStyle/>
          <a:p>
            <a:pPr algn="r">
              <a:spcBef>
                <a:spcPts val="20"/>
              </a:spcBef>
            </a:pPr>
            <a:endParaRPr lang="es-CO" sz="1800" dirty="0">
              <a:effectLst/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algn="r">
              <a:spcBef>
                <a:spcPts val="20"/>
              </a:spcBef>
            </a:pPr>
            <a:endParaRPr lang="es-CO" sz="2000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0" marR="430530" indent="0" algn="r">
              <a:lnSpc>
                <a:spcPct val="97000"/>
              </a:lnSpc>
              <a:spcBef>
                <a:spcPts val="30"/>
              </a:spcBef>
              <a:buSzPts val="1100"/>
              <a:buNone/>
              <a:tabLst>
                <a:tab pos="511810" algn="l"/>
              </a:tabLst>
            </a:pPr>
            <a:endParaRPr lang="es-CO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0" indent="0" algn="r">
              <a:buNone/>
            </a:pPr>
            <a:r>
              <a:rPr lang="es-MX" sz="2000" dirty="0"/>
              <a:t>En la plataforma se encuentran 40 </a:t>
            </a:r>
            <a:r>
              <a:rPr lang="es-MX" sz="2000" dirty="0" err="1"/>
              <a:t>POMCAs</a:t>
            </a:r>
            <a:r>
              <a:rPr lang="es-MX" sz="2000" dirty="0"/>
              <a:t> con el componente de gestión del riesgo. </a:t>
            </a:r>
            <a:endParaRPr lang="es-CO" sz="2000" dirty="0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19C9579B-6C26-40C8-9A57-382FA3776A0A}"/>
              </a:ext>
            </a:extLst>
          </p:cNvPr>
          <p:cNvSpPr txBox="1">
            <a:spLocks/>
          </p:cNvSpPr>
          <p:nvPr/>
        </p:nvSpPr>
        <p:spPr>
          <a:xfrm>
            <a:off x="761585" y="486445"/>
            <a:ext cx="10595806" cy="31838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20"/>
              </a:spcBef>
            </a:pPr>
            <a:endParaRPr lang="es-CO" sz="1800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algn="r">
              <a:spcBef>
                <a:spcPts val="20"/>
              </a:spcBef>
            </a:pPr>
            <a:endParaRPr lang="es-CO" sz="2000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es-MX" sz="2400" dirty="0">
                <a:latin typeface="Arial Narrow" panose="020B0606020202030204" pitchFamily="34" charset="0"/>
              </a:rPr>
              <a:t>Es una herramienta web interactiva que dispone productos y servicios de información de origen hidrometeorológico, para el Sistema Nacional de Gestión del Riesgo de Desastres – SNGRD y el Sistema de Información Ambiental de Colombia – SIAC.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96E6B4F-AB3B-4416-B06E-17BC9C6C52FF}"/>
              </a:ext>
            </a:extLst>
          </p:cNvPr>
          <p:cNvSpPr/>
          <p:nvPr/>
        </p:nvSpPr>
        <p:spPr>
          <a:xfrm>
            <a:off x="628785" y="1063765"/>
            <a:ext cx="11072885" cy="12664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069E665-6AEC-4848-802B-FC47535F9CC1}"/>
              </a:ext>
            </a:extLst>
          </p:cNvPr>
          <p:cNvSpPr/>
          <p:nvPr/>
        </p:nvSpPr>
        <p:spPr>
          <a:xfrm>
            <a:off x="490330" y="3357420"/>
            <a:ext cx="2757267" cy="86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_tradnl" sz="24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información suministra VIDHAG?</a:t>
            </a:r>
            <a:endParaRPr lang="es-CO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5F11572-BE14-4DF9-BEB7-A72A9145D1F8}"/>
              </a:ext>
            </a:extLst>
          </p:cNvPr>
          <p:cNvSpPr/>
          <p:nvPr/>
        </p:nvSpPr>
        <p:spPr>
          <a:xfrm>
            <a:off x="4424593" y="3341108"/>
            <a:ext cx="6096000" cy="8710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Arial Narrow" panose="020B0606020202030204" pitchFamily="34" charset="0"/>
              <a:buChar char="-"/>
            </a:pPr>
            <a:r>
              <a:rPr lang="es-CO" sz="1600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Publicar información asociada a gestión del riesgo proveniente de los Planes de Ordenamiento y Manejo de Cuencas Hidrográficas - POMCAS.</a:t>
            </a:r>
            <a:endParaRPr lang="es-CO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D24CD1C4-27A8-4EA1-B4E1-53D35F284ED0}"/>
              </a:ext>
            </a:extLst>
          </p:cNvPr>
          <p:cNvSpPr/>
          <p:nvPr/>
        </p:nvSpPr>
        <p:spPr>
          <a:xfrm>
            <a:off x="4424594" y="4222593"/>
            <a:ext cx="6096000" cy="11344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 Narrow" panose="020B0606020202030204" pitchFamily="34" charset="0"/>
              <a:buChar char="-"/>
            </a:pPr>
            <a:r>
              <a:rPr lang="es-CO" sz="1600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Apoyo para la toma de decisiones en materia de la Gestión del Riesgo ante eventos extremos de origen hidrometeorológico, por parte del Sistema Nacional de Gestión del Riesgo de Desastres a nivel nacional, regional y local. </a:t>
            </a:r>
            <a:endParaRPr lang="es-CO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: angular 9">
            <a:extLst>
              <a:ext uri="{FF2B5EF4-FFF2-40B4-BE49-F238E27FC236}">
                <a16:creationId xmlns:a16="http://schemas.microsoft.com/office/drawing/2014/main" id="{8566B7D1-962C-403F-8153-2FA08E8ECFD2}"/>
              </a:ext>
            </a:extLst>
          </p:cNvPr>
          <p:cNvCxnSpPr>
            <a:cxnSpLocks/>
            <a:stCxn id="7" idx="0"/>
          </p:cNvCxnSpPr>
          <p:nvPr/>
        </p:nvCxnSpPr>
        <p:spPr>
          <a:xfrm rot="5400000" flipH="1" flipV="1">
            <a:off x="3027672" y="1960500"/>
            <a:ext cx="238212" cy="255562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: angular 10">
            <a:extLst>
              <a:ext uri="{FF2B5EF4-FFF2-40B4-BE49-F238E27FC236}">
                <a16:creationId xmlns:a16="http://schemas.microsoft.com/office/drawing/2014/main" id="{2A3E57C4-9A42-43DD-B6D1-D7888A0572C7}"/>
              </a:ext>
            </a:extLst>
          </p:cNvPr>
          <p:cNvCxnSpPr>
            <a:cxnSpLocks/>
            <a:stCxn id="7" idx="2"/>
            <a:endCxn id="9" idx="1"/>
          </p:cNvCxnSpPr>
          <p:nvPr/>
        </p:nvCxnSpPr>
        <p:spPr>
          <a:xfrm rot="16200000" flipH="1">
            <a:off x="2863160" y="3228397"/>
            <a:ext cx="567239" cy="255563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: angular 11">
            <a:extLst>
              <a:ext uri="{FF2B5EF4-FFF2-40B4-BE49-F238E27FC236}">
                <a16:creationId xmlns:a16="http://schemas.microsoft.com/office/drawing/2014/main" id="{836D6010-BDF6-4564-A660-D7398B31A4B7}"/>
              </a:ext>
            </a:extLst>
          </p:cNvPr>
          <p:cNvCxnSpPr>
            <a:stCxn id="7" idx="3"/>
            <a:endCxn id="8" idx="1"/>
          </p:cNvCxnSpPr>
          <p:nvPr/>
        </p:nvCxnSpPr>
        <p:spPr>
          <a:xfrm flipV="1">
            <a:off x="3247597" y="3776612"/>
            <a:ext cx="1176996" cy="1339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441C6ED-BDE8-402C-9196-50F058A78C2F}"/>
              </a:ext>
            </a:extLst>
          </p:cNvPr>
          <p:cNvSpPr/>
          <p:nvPr/>
        </p:nvSpPr>
        <p:spPr>
          <a:xfrm>
            <a:off x="4424594" y="2325411"/>
            <a:ext cx="6096000" cy="871008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 Narrow" panose="020B0606020202030204" pitchFamily="34" charset="0"/>
              <a:buChar char="-"/>
            </a:pPr>
            <a:r>
              <a:rPr lang="es-CO" sz="1600" dirty="0"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Disponer abiertamente productos y servicios hidrometeorológicos para la generación de pronósticos y emisión de alertas, como insumos para la planificación y ordenamiento del territorio.</a:t>
            </a:r>
            <a:endParaRPr lang="es-CO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45C264A-0E03-485C-AFD8-E6AC161A82F7}"/>
              </a:ext>
            </a:extLst>
          </p:cNvPr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Recursos disponibles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15" name="Google Shape;487;p7">
            <a:extLst>
              <a:ext uri="{FF2B5EF4-FFF2-40B4-BE49-F238E27FC236}">
                <a16:creationId xmlns:a16="http://schemas.microsoft.com/office/drawing/2014/main" id="{648EE740-BB71-417B-AF2B-D8BED975AB04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VIDHAC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17391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720F8ADD-DE21-4544-AD1E-3063EBA73E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653" y="1051193"/>
            <a:ext cx="9825366" cy="466199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DEA4A8B-7A74-4326-8E5F-671F4320F14B}"/>
              </a:ext>
            </a:extLst>
          </p:cNvPr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Recursos disponibles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7" name="Google Shape;487;p7">
            <a:extLst>
              <a:ext uri="{FF2B5EF4-FFF2-40B4-BE49-F238E27FC236}">
                <a16:creationId xmlns:a16="http://schemas.microsoft.com/office/drawing/2014/main" id="{67C35BA4-B8D2-4CDA-93F0-E6C83DEABF6F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VIDHAC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93650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EFFC660-81A5-457B-AB91-B9E6D469E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703" y="1196969"/>
            <a:ext cx="6205440" cy="4580979"/>
          </a:xfrm>
          <a:prstGeom prst="rect">
            <a:avLst/>
          </a:prstGeom>
        </p:spPr>
      </p:pic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D9C7A7C8-7B21-46D9-BCB6-568C9537F549}"/>
              </a:ext>
            </a:extLst>
          </p:cNvPr>
          <p:cNvSpPr/>
          <p:nvPr/>
        </p:nvSpPr>
        <p:spPr>
          <a:xfrm>
            <a:off x="6334539" y="2888974"/>
            <a:ext cx="2173357" cy="1060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7368DDF7-1D14-4EAE-9BF6-DB876F982B58}"/>
              </a:ext>
            </a:extLst>
          </p:cNvPr>
          <p:cNvSpPr/>
          <p:nvPr/>
        </p:nvSpPr>
        <p:spPr>
          <a:xfrm>
            <a:off x="6334539" y="3240156"/>
            <a:ext cx="2173357" cy="10601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9A29F790-1FD4-422B-9F99-C84506110F9D}"/>
              </a:ext>
            </a:extLst>
          </p:cNvPr>
          <p:cNvSpPr txBox="1">
            <a:spLocks/>
          </p:cNvSpPr>
          <p:nvPr/>
        </p:nvSpPr>
        <p:spPr>
          <a:xfrm>
            <a:off x="8401878" y="2207208"/>
            <a:ext cx="3141459" cy="11389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20"/>
              </a:spcBef>
            </a:pPr>
            <a:endParaRPr lang="es-CO" sz="1800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algn="r">
              <a:spcBef>
                <a:spcPts val="20"/>
              </a:spcBef>
            </a:pPr>
            <a:endParaRPr lang="es-CO" sz="2000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0" marR="430530" indent="0" algn="r">
              <a:lnSpc>
                <a:spcPct val="97000"/>
              </a:lnSpc>
              <a:spcBef>
                <a:spcPts val="30"/>
              </a:spcBef>
              <a:buSzPts val="1100"/>
              <a:buFont typeface="Arial" panose="020B0604020202020204" pitchFamily="34" charset="0"/>
              <a:buNone/>
              <a:tabLst>
                <a:tab pos="511810" algn="l"/>
              </a:tabLst>
            </a:pPr>
            <a:r>
              <a:rPr lang="es-MX" sz="2000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Temporada de Huracanes</a:t>
            </a:r>
            <a:endParaRPr lang="es-CO" sz="2000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26F1E2E4-2149-4977-8C9F-3FCA1653970C}"/>
              </a:ext>
            </a:extLst>
          </p:cNvPr>
          <p:cNvSpPr txBox="1">
            <a:spLocks/>
          </p:cNvSpPr>
          <p:nvPr/>
        </p:nvSpPr>
        <p:spPr>
          <a:xfrm>
            <a:off x="8401877" y="2558391"/>
            <a:ext cx="3688027" cy="11389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20"/>
              </a:spcBef>
            </a:pPr>
            <a:endParaRPr lang="es-CO" sz="1800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algn="r">
              <a:spcBef>
                <a:spcPts val="20"/>
              </a:spcBef>
            </a:pPr>
            <a:endParaRPr lang="es-CO" sz="2000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  <a:p>
            <a:pPr marL="0" marR="430530" indent="0" algn="r">
              <a:lnSpc>
                <a:spcPct val="97000"/>
              </a:lnSpc>
              <a:spcBef>
                <a:spcPts val="30"/>
              </a:spcBef>
              <a:buSzPts val="1100"/>
              <a:buFont typeface="Arial" panose="020B0604020202020204" pitchFamily="34" charset="0"/>
              <a:buNone/>
              <a:tabLst>
                <a:tab pos="511810" algn="l"/>
              </a:tabLst>
            </a:pPr>
            <a:r>
              <a:rPr lang="es-MX" sz="2000" dirty="0"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rPr>
              <a:t>Fenómeno EL NIÑO Y LA NIÑA</a:t>
            </a:r>
            <a:endParaRPr lang="es-CO" sz="2000" dirty="0">
              <a:latin typeface="Arial Narrow" panose="020B0606020202030204" pitchFamily="34" charset="0"/>
              <a:ea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5BAA36B-84BD-4C8F-B4FA-0713DC383CBC}"/>
              </a:ext>
            </a:extLst>
          </p:cNvPr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Recursos disponibles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14" name="Google Shape;487;p7">
            <a:extLst>
              <a:ext uri="{FF2B5EF4-FFF2-40B4-BE49-F238E27FC236}">
                <a16:creationId xmlns:a16="http://schemas.microsoft.com/office/drawing/2014/main" id="{7A623976-C2CB-4913-963D-F72A458D44E0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Página web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5581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Los páramos en Colombia 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7" name="CuadroTexto 13">
            <a:extLst>
              <a:ext uri="{FF2B5EF4-FFF2-40B4-BE49-F238E27FC236}">
                <a16:creationId xmlns:a16="http://schemas.microsoft.com/office/drawing/2014/main" id="{6F8A5D05-0B76-4B95-B8A5-08673A4CF6A2}"/>
              </a:ext>
            </a:extLst>
          </p:cNvPr>
          <p:cNvSpPr txBox="1"/>
          <p:nvPr/>
        </p:nvSpPr>
        <p:spPr>
          <a:xfrm>
            <a:off x="7584643" y="1282783"/>
            <a:ext cx="37508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b="1" dirty="0">
                <a:solidFill>
                  <a:srgbClr val="0070C0"/>
                </a:solidFill>
              </a:rPr>
              <a:t>Colombia</a:t>
            </a:r>
            <a:endParaRPr lang="es-ES" sz="2000" b="1" dirty="0">
              <a:solidFill>
                <a:srgbClr val="0070C0"/>
              </a:solidFill>
            </a:endParaRPr>
          </a:p>
          <a:p>
            <a:pPr algn="just"/>
            <a:endParaRPr lang="es-ES" sz="2800" dirty="0">
              <a:solidFill>
                <a:srgbClr val="0070C0"/>
              </a:solidFill>
            </a:endParaRPr>
          </a:p>
          <a:p>
            <a:r>
              <a:rPr lang="es-ES" sz="3200" b="1" dirty="0">
                <a:solidFill>
                  <a:srgbClr val="0070C0"/>
                </a:solidFill>
              </a:rPr>
              <a:t>41.255 Km² </a:t>
            </a:r>
          </a:p>
          <a:p>
            <a:r>
              <a:rPr lang="es-CO" altLang="en-US" sz="2800" dirty="0">
                <a:solidFill>
                  <a:srgbClr val="0070C0"/>
                </a:solidFill>
              </a:rPr>
              <a:t>Alta Montaña</a:t>
            </a:r>
            <a:endParaRPr lang="zh-CN" altLang="en-US" dirty="0"/>
          </a:p>
          <a:p>
            <a:r>
              <a:rPr lang="es-ES" sz="2400" i="1" dirty="0">
                <a:solidFill>
                  <a:srgbClr val="0070C0"/>
                </a:solidFill>
              </a:rPr>
              <a:t>(&gt; 2.800 msnm)</a:t>
            </a:r>
          </a:p>
          <a:p>
            <a:endParaRPr lang="es-ES" sz="2000" i="1" dirty="0">
              <a:solidFill>
                <a:srgbClr val="0070C0"/>
              </a:solidFill>
            </a:endParaRPr>
          </a:p>
          <a:p>
            <a:r>
              <a:rPr lang="es-ES" sz="2800" b="1" dirty="0">
                <a:solidFill>
                  <a:srgbClr val="0070C0"/>
                </a:solidFill>
              </a:rPr>
              <a:t>3,6% </a:t>
            </a:r>
            <a:r>
              <a:rPr lang="en-US" sz="2400" b="1" dirty="0">
                <a:solidFill>
                  <a:srgbClr val="0070C0"/>
                </a:solidFill>
              </a:rPr>
              <a:t>del área continental</a:t>
            </a:r>
            <a:endParaRPr lang="zh-CN" altLang="en-US" dirty="0"/>
          </a:p>
        </p:txBody>
      </p:sp>
      <p:pic>
        <p:nvPicPr>
          <p:cNvPr id="8" name="Imagen 14">
            <a:extLst>
              <a:ext uri="{FF2B5EF4-FFF2-40B4-BE49-F238E27FC236}">
                <a16:creationId xmlns:a16="http://schemas.microsoft.com/office/drawing/2014/main" id="{78BE0817-87B1-4EAD-95EC-2AF3D36BF7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7" t="6578" r="9328" b="9599"/>
          <a:stretch>
            <a:fillRect/>
          </a:stretch>
        </p:blipFill>
        <p:spPr>
          <a:xfrm>
            <a:off x="439" y="3976345"/>
            <a:ext cx="1826437" cy="1927259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C79D901D-9BEB-4AD7-9570-6552677664DA}"/>
              </a:ext>
            </a:extLst>
          </p:cNvPr>
          <p:cNvGrpSpPr/>
          <p:nvPr/>
        </p:nvGrpSpPr>
        <p:grpSpPr>
          <a:xfrm>
            <a:off x="2251064" y="0"/>
            <a:ext cx="4909391" cy="5974485"/>
            <a:chOff x="1871237" y="74265"/>
            <a:chExt cx="5881497" cy="7110965"/>
          </a:xfrm>
        </p:grpSpPr>
        <p:pic>
          <p:nvPicPr>
            <p:cNvPr id="10" name="Imagen 1">
              <a:extLst>
                <a:ext uri="{FF2B5EF4-FFF2-40B4-BE49-F238E27FC236}">
                  <a16:creationId xmlns:a16="http://schemas.microsoft.com/office/drawing/2014/main" id="{5BED9309-3EB7-4FBF-A154-82F216EFB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1237" y="74265"/>
              <a:ext cx="5881497" cy="7110965"/>
            </a:xfrm>
            <a:prstGeom prst="rect">
              <a:avLst/>
            </a:prstGeom>
          </p:spPr>
        </p:pic>
        <p:grpSp>
          <p:nvGrpSpPr>
            <p:cNvPr id="11" name="Grupo 12">
              <a:extLst>
                <a:ext uri="{FF2B5EF4-FFF2-40B4-BE49-F238E27FC236}">
                  <a16:creationId xmlns:a16="http://schemas.microsoft.com/office/drawing/2014/main" id="{69213C71-15AB-4965-969C-FFD0ABD8E51D}"/>
                </a:ext>
              </a:extLst>
            </p:cNvPr>
            <p:cNvGrpSpPr/>
            <p:nvPr/>
          </p:nvGrpSpPr>
          <p:grpSpPr>
            <a:xfrm>
              <a:off x="2213718" y="880430"/>
              <a:ext cx="4980859" cy="5751847"/>
              <a:chOff x="2061318" y="728030"/>
              <a:chExt cx="4980859" cy="5751847"/>
            </a:xfrm>
          </p:grpSpPr>
          <p:sp>
            <p:nvSpPr>
              <p:cNvPr id="12" name="CuadroTexto 2">
                <a:extLst>
                  <a:ext uri="{FF2B5EF4-FFF2-40B4-BE49-F238E27FC236}">
                    <a16:creationId xmlns:a16="http://schemas.microsoft.com/office/drawing/2014/main" id="{1FF8AA9B-DA6D-40D5-985C-2AB833E47D0D}"/>
                  </a:ext>
                </a:extLst>
              </p:cNvPr>
              <p:cNvSpPr txBox="1"/>
              <p:nvPr/>
            </p:nvSpPr>
            <p:spPr>
              <a:xfrm rot="19003395">
                <a:off x="2986371" y="728030"/>
                <a:ext cx="970280" cy="2692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20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Mar Caribe</a:t>
                </a:r>
                <a:endParaRPr lang="es-CO" sz="1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CuadroTexto 3">
                <a:extLst>
                  <a:ext uri="{FF2B5EF4-FFF2-40B4-BE49-F238E27FC236}">
                    <a16:creationId xmlns:a16="http://schemas.microsoft.com/office/drawing/2014/main" id="{47A2D3BB-2A2D-4D31-B99E-44CF572EC6B6}"/>
                  </a:ext>
                </a:extLst>
              </p:cNvPr>
              <p:cNvSpPr txBox="1"/>
              <p:nvPr/>
            </p:nvSpPr>
            <p:spPr>
              <a:xfrm rot="16200000">
                <a:off x="1755260" y="3020034"/>
                <a:ext cx="1338580" cy="2692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20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Océano Pacífico</a:t>
                </a:r>
                <a:endParaRPr lang="es-CO" sz="1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4" name="Grupo 4">
                <a:extLst>
                  <a:ext uri="{FF2B5EF4-FFF2-40B4-BE49-F238E27FC236}">
                    <a16:creationId xmlns:a16="http://schemas.microsoft.com/office/drawing/2014/main" id="{8969BB12-8760-4B29-B2F3-0E3681B61478}"/>
                  </a:ext>
                </a:extLst>
              </p:cNvPr>
              <p:cNvGrpSpPr/>
              <p:nvPr/>
            </p:nvGrpSpPr>
            <p:grpSpPr>
              <a:xfrm>
                <a:off x="4982247" y="1060175"/>
                <a:ext cx="1873681" cy="276999"/>
                <a:chOff x="4288458" y="1830403"/>
                <a:chExt cx="1873681" cy="276999"/>
              </a:xfrm>
            </p:grpSpPr>
            <p:sp>
              <p:nvSpPr>
                <p:cNvPr id="23" name="Rectángulo 5">
                  <a:extLst>
                    <a:ext uri="{FF2B5EF4-FFF2-40B4-BE49-F238E27FC236}">
                      <a16:creationId xmlns:a16="http://schemas.microsoft.com/office/drawing/2014/main" id="{6E3637E7-B125-47A0-B85D-4C277288D5B2}"/>
                    </a:ext>
                  </a:extLst>
                </p:cNvPr>
                <p:cNvSpPr/>
                <p:nvPr/>
              </p:nvSpPr>
              <p:spPr>
                <a:xfrm>
                  <a:off x="4288458" y="1921512"/>
                  <a:ext cx="149574" cy="108718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/>
                </a:p>
              </p:txBody>
            </p:sp>
            <p:sp>
              <p:nvSpPr>
                <p:cNvPr id="24" name="CuadroTexto 6">
                  <a:extLst>
                    <a:ext uri="{FF2B5EF4-FFF2-40B4-BE49-F238E27FC236}">
                      <a16:creationId xmlns:a16="http://schemas.microsoft.com/office/drawing/2014/main" id="{EABB1944-C9C9-4C6D-A1DA-AABE316A561F}"/>
                    </a:ext>
                  </a:extLst>
                </p:cNvPr>
                <p:cNvSpPr txBox="1"/>
                <p:nvPr/>
              </p:nvSpPr>
              <p:spPr>
                <a:xfrm>
                  <a:off x="4388365" y="1830403"/>
                  <a:ext cx="177377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200" dirty="0"/>
                    <a:t>Alta montaña</a:t>
                  </a:r>
                </a:p>
              </p:txBody>
            </p:sp>
          </p:grpSp>
          <p:sp>
            <p:nvSpPr>
              <p:cNvPr id="18" name="CuadroTexto 7">
                <a:extLst>
                  <a:ext uri="{FF2B5EF4-FFF2-40B4-BE49-F238E27FC236}">
                    <a16:creationId xmlns:a16="http://schemas.microsoft.com/office/drawing/2014/main" id="{6BD305FC-F5F0-4837-B3E7-27FB5D4CEA34}"/>
                  </a:ext>
                </a:extLst>
              </p:cNvPr>
              <p:cNvSpPr txBox="1"/>
              <p:nvPr/>
            </p:nvSpPr>
            <p:spPr>
              <a:xfrm>
                <a:off x="4871560" y="1718665"/>
                <a:ext cx="11482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0" dirty="0"/>
                  <a:t>VENEZUELA</a:t>
                </a:r>
                <a:endParaRPr lang="es-CO" sz="1200" dirty="0"/>
              </a:p>
            </p:txBody>
          </p:sp>
          <p:sp>
            <p:nvSpPr>
              <p:cNvPr id="19" name="CuadroTexto 8">
                <a:extLst>
                  <a:ext uri="{FF2B5EF4-FFF2-40B4-BE49-F238E27FC236}">
                    <a16:creationId xmlns:a16="http://schemas.microsoft.com/office/drawing/2014/main" id="{256A693E-7FE5-4A09-83C1-8A3D0106FCBB}"/>
                  </a:ext>
                </a:extLst>
              </p:cNvPr>
              <p:cNvSpPr txBox="1"/>
              <p:nvPr/>
            </p:nvSpPr>
            <p:spPr>
              <a:xfrm>
                <a:off x="2061318" y="1448662"/>
                <a:ext cx="883486" cy="265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0" dirty="0"/>
                  <a:t>PANAMA</a:t>
                </a:r>
                <a:endParaRPr lang="es-CO" sz="1200" dirty="0"/>
              </a:p>
            </p:txBody>
          </p:sp>
          <p:sp>
            <p:nvSpPr>
              <p:cNvPr id="20" name="CuadroTexto 9">
                <a:extLst>
                  <a:ext uri="{FF2B5EF4-FFF2-40B4-BE49-F238E27FC236}">
                    <a16:creationId xmlns:a16="http://schemas.microsoft.com/office/drawing/2014/main" id="{A51B94AA-6906-4139-A758-C49F576D0506}"/>
                  </a:ext>
                </a:extLst>
              </p:cNvPr>
              <p:cNvSpPr txBox="1"/>
              <p:nvPr/>
            </p:nvSpPr>
            <p:spPr>
              <a:xfrm>
                <a:off x="2132443" y="5166839"/>
                <a:ext cx="883486" cy="265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0" dirty="0"/>
                  <a:t>ECUADOR</a:t>
                </a:r>
                <a:endParaRPr lang="es-CO" sz="1200" dirty="0"/>
              </a:p>
            </p:txBody>
          </p:sp>
          <p:sp>
            <p:nvSpPr>
              <p:cNvPr id="21" name="CuadroTexto 10">
                <a:extLst>
                  <a:ext uri="{FF2B5EF4-FFF2-40B4-BE49-F238E27FC236}">
                    <a16:creationId xmlns:a16="http://schemas.microsoft.com/office/drawing/2014/main" id="{D2D0F8CB-4658-44A7-A8B8-B0C29E402C10}"/>
                  </a:ext>
                </a:extLst>
              </p:cNvPr>
              <p:cNvSpPr txBox="1"/>
              <p:nvPr/>
            </p:nvSpPr>
            <p:spPr>
              <a:xfrm>
                <a:off x="4260196" y="6214854"/>
                <a:ext cx="883486" cy="265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0" dirty="0"/>
                  <a:t>PERU</a:t>
                </a:r>
                <a:endParaRPr lang="es-CO" sz="1200" dirty="0"/>
              </a:p>
            </p:txBody>
          </p:sp>
          <p:sp>
            <p:nvSpPr>
              <p:cNvPr id="22" name="CuadroTexto 11">
                <a:extLst>
                  <a:ext uri="{FF2B5EF4-FFF2-40B4-BE49-F238E27FC236}">
                    <a16:creationId xmlns:a16="http://schemas.microsoft.com/office/drawing/2014/main" id="{23CA85D9-0A7F-4A18-B20C-4BE7712EB32E}"/>
                  </a:ext>
                </a:extLst>
              </p:cNvPr>
              <p:cNvSpPr txBox="1"/>
              <p:nvPr/>
            </p:nvSpPr>
            <p:spPr>
              <a:xfrm>
                <a:off x="6158691" y="5166839"/>
                <a:ext cx="883486" cy="265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0" dirty="0"/>
                  <a:t>BRASIL</a:t>
                </a:r>
                <a:endParaRPr lang="es-CO" sz="1200" dirty="0"/>
              </a:p>
            </p:txBody>
          </p:sp>
        </p:grpSp>
      </p:grpSp>
      <p:sp>
        <p:nvSpPr>
          <p:cNvPr id="25" name="Google Shape;487;p7">
            <a:extLst>
              <a:ext uri="{FF2B5EF4-FFF2-40B4-BE49-F238E27FC236}">
                <a16:creationId xmlns:a16="http://schemas.microsoft.com/office/drawing/2014/main" id="{DFAB36D3-0AE0-48BA-95A6-F4432026CBA5}"/>
              </a:ext>
            </a:extLst>
          </p:cNvPr>
          <p:cNvSpPr/>
          <p:nvPr/>
        </p:nvSpPr>
        <p:spPr>
          <a:xfrm>
            <a:off x="6080165" y="527973"/>
            <a:ext cx="5834249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Contexto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498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513826" y="777915"/>
            <a:ext cx="11154216" cy="5241405"/>
            <a:chOff x="105995" y="690631"/>
            <a:chExt cx="12482399" cy="5840489"/>
          </a:xfrm>
        </p:grpSpPr>
        <p:sp>
          <p:nvSpPr>
            <p:cNvPr id="7" name="Forma libre 6"/>
            <p:cNvSpPr/>
            <p:nvPr/>
          </p:nvSpPr>
          <p:spPr>
            <a:xfrm>
              <a:off x="508862" y="3059795"/>
              <a:ext cx="2417201" cy="802295"/>
            </a:xfrm>
            <a:custGeom>
              <a:avLst/>
              <a:gdLst>
                <a:gd name="connsiteX0" fmla="*/ 0 w 2106788"/>
                <a:gd name="connsiteY0" fmla="*/ 0 h 259898"/>
                <a:gd name="connsiteX1" fmla="*/ 2106788 w 2106788"/>
                <a:gd name="connsiteY1" fmla="*/ 0 h 259898"/>
                <a:gd name="connsiteX2" fmla="*/ 2106788 w 2106788"/>
                <a:gd name="connsiteY2" fmla="*/ 259898 h 259898"/>
                <a:gd name="connsiteX3" fmla="*/ 0 w 2106788"/>
                <a:gd name="connsiteY3" fmla="*/ 259898 h 259898"/>
                <a:gd name="connsiteX4" fmla="*/ 0 w 2106788"/>
                <a:gd name="connsiteY4" fmla="*/ 0 h 25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6788" h="259898">
                  <a:moveTo>
                    <a:pt x="0" y="0"/>
                  </a:moveTo>
                  <a:lnTo>
                    <a:pt x="2106788" y="0"/>
                  </a:lnTo>
                  <a:lnTo>
                    <a:pt x="2106788" y="259898"/>
                  </a:lnTo>
                  <a:lnTo>
                    <a:pt x="0" y="25989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85344" tIns="85344" rIns="85344" bIns="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spcBef>
                  <a:spcPct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Boletín Fenómeno ENSO</a:t>
              </a:r>
            </a:p>
            <a:p>
              <a:pPr marL="0" marR="0" lvl="0" indent="0" algn="ctr" defTabSz="533400" rtl="0" eaLnBrk="1" fontAlgn="auto" latinLnBrk="0" hangingPunct="1">
                <a:spcBef>
                  <a:spcPct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(Frecuencia Mensual)</a:t>
              </a:r>
            </a:p>
          </p:txBody>
        </p:sp>
        <p:sp>
          <p:nvSpPr>
            <p:cNvPr id="10" name="Forma libre 9"/>
            <p:cNvSpPr/>
            <p:nvPr/>
          </p:nvSpPr>
          <p:spPr>
            <a:xfrm>
              <a:off x="3796765" y="3059795"/>
              <a:ext cx="2995062" cy="802295"/>
            </a:xfrm>
            <a:custGeom>
              <a:avLst/>
              <a:gdLst>
                <a:gd name="connsiteX0" fmla="*/ 0 w 1806944"/>
                <a:gd name="connsiteY0" fmla="*/ 0 h 448944"/>
                <a:gd name="connsiteX1" fmla="*/ 1806944 w 1806944"/>
                <a:gd name="connsiteY1" fmla="*/ 0 h 448944"/>
                <a:gd name="connsiteX2" fmla="*/ 1806944 w 1806944"/>
                <a:gd name="connsiteY2" fmla="*/ 448944 h 448944"/>
                <a:gd name="connsiteX3" fmla="*/ 0 w 1806944"/>
                <a:gd name="connsiteY3" fmla="*/ 448944 h 448944"/>
                <a:gd name="connsiteX4" fmla="*/ 0 w 1806944"/>
                <a:gd name="connsiteY4" fmla="*/ 0 h 448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944" h="448944">
                  <a:moveTo>
                    <a:pt x="0" y="0"/>
                  </a:moveTo>
                  <a:lnTo>
                    <a:pt x="1806944" y="0"/>
                  </a:lnTo>
                  <a:lnTo>
                    <a:pt x="1806944" y="448944"/>
                  </a:lnTo>
                  <a:lnTo>
                    <a:pt x="0" y="44894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85344" tIns="85344" rIns="85344" bIns="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spcBef>
                  <a:spcPct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Boletín de Predicción Climática</a:t>
              </a:r>
            </a:p>
            <a:p>
              <a:pPr marL="0" marR="0" lvl="0" indent="0" algn="ctr" defTabSz="533400" rtl="0" eaLnBrk="1" fontAlgn="auto" latinLnBrk="0" hangingPunct="1">
                <a:spcBef>
                  <a:spcPct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(Frecuencia Mensual)</a:t>
              </a:r>
            </a:p>
          </p:txBody>
        </p:sp>
        <p:sp>
          <p:nvSpPr>
            <p:cNvPr id="11" name="Forma libre 10"/>
            <p:cNvSpPr/>
            <p:nvPr/>
          </p:nvSpPr>
          <p:spPr>
            <a:xfrm>
              <a:off x="687516" y="5728825"/>
              <a:ext cx="2059892" cy="802295"/>
            </a:xfrm>
            <a:custGeom>
              <a:avLst/>
              <a:gdLst>
                <a:gd name="connsiteX0" fmla="*/ 0 w 1806944"/>
                <a:gd name="connsiteY0" fmla="*/ 0 h 670376"/>
                <a:gd name="connsiteX1" fmla="*/ 1806944 w 1806944"/>
                <a:gd name="connsiteY1" fmla="*/ 0 h 670376"/>
                <a:gd name="connsiteX2" fmla="*/ 1806944 w 1806944"/>
                <a:gd name="connsiteY2" fmla="*/ 670376 h 670376"/>
                <a:gd name="connsiteX3" fmla="*/ 0 w 1806944"/>
                <a:gd name="connsiteY3" fmla="*/ 670376 h 670376"/>
                <a:gd name="connsiteX4" fmla="*/ 0 w 1806944"/>
                <a:gd name="connsiteY4" fmla="*/ 0 h 67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944" h="670376">
                  <a:moveTo>
                    <a:pt x="0" y="0"/>
                  </a:moveTo>
                  <a:lnTo>
                    <a:pt x="1806944" y="0"/>
                  </a:lnTo>
                  <a:lnTo>
                    <a:pt x="1806944" y="670376"/>
                  </a:lnTo>
                  <a:lnTo>
                    <a:pt x="0" y="67037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85344" tIns="85344" rIns="85344" bIns="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Talleres Temporada Huracanes</a:t>
              </a:r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7E97D9E5-E89B-A24C-3110-3EAF34298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2829" y="1078058"/>
              <a:ext cx="3222935" cy="18163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0F1158C4-FDF7-2C48-020E-5F8454DD1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995" y="1077084"/>
              <a:ext cx="3222935" cy="1803309"/>
            </a:xfrm>
            <a:prstGeom prst="rect">
              <a:avLst/>
            </a:prstGeom>
          </p:spPr>
        </p:pic>
        <p:sp>
          <p:nvSpPr>
            <p:cNvPr id="14" name="Forma libre 11">
              <a:extLst>
                <a:ext uri="{FF2B5EF4-FFF2-40B4-BE49-F238E27FC236}">
                  <a16:creationId xmlns:a16="http://schemas.microsoft.com/office/drawing/2014/main" id="{54433F25-DFDA-BDA8-D295-C39AF70780CD}"/>
                </a:ext>
              </a:extLst>
            </p:cNvPr>
            <p:cNvSpPr/>
            <p:nvPr/>
          </p:nvSpPr>
          <p:spPr>
            <a:xfrm>
              <a:off x="7190256" y="3064542"/>
              <a:ext cx="2578070" cy="802295"/>
            </a:xfrm>
            <a:custGeom>
              <a:avLst/>
              <a:gdLst>
                <a:gd name="connsiteX0" fmla="*/ 0 w 1806944"/>
                <a:gd name="connsiteY0" fmla="*/ 0 h 467104"/>
                <a:gd name="connsiteX1" fmla="*/ 1806944 w 1806944"/>
                <a:gd name="connsiteY1" fmla="*/ 0 h 467104"/>
                <a:gd name="connsiteX2" fmla="*/ 1806944 w 1806944"/>
                <a:gd name="connsiteY2" fmla="*/ 467104 h 467104"/>
                <a:gd name="connsiteX3" fmla="*/ 0 w 1806944"/>
                <a:gd name="connsiteY3" fmla="*/ 467104 h 467104"/>
                <a:gd name="connsiteX4" fmla="*/ 0 w 1806944"/>
                <a:gd name="connsiteY4" fmla="*/ 0 h 46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944" h="467104">
                  <a:moveTo>
                    <a:pt x="0" y="0"/>
                  </a:moveTo>
                  <a:lnTo>
                    <a:pt x="1806944" y="0"/>
                  </a:lnTo>
                  <a:lnTo>
                    <a:pt x="1806944" y="467104"/>
                  </a:lnTo>
                  <a:lnTo>
                    <a:pt x="0" y="46710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85344" tIns="85344" rIns="85344" bIns="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spcBef>
                  <a:spcPct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Informe Predicción Climática</a:t>
              </a:r>
            </a:p>
            <a:p>
              <a:pPr marL="0" marR="0" lvl="0" indent="0" algn="ctr" defTabSz="533400" rtl="0" eaLnBrk="1" fontAlgn="auto" latinLnBrk="0" hangingPunct="1">
                <a:spcBef>
                  <a:spcPct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(Frecuencia Mensual)</a:t>
              </a:r>
            </a:p>
          </p:txBody>
        </p: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788B0098-E4DF-E05A-9F5E-BFD6F9356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29877" y="690631"/>
              <a:ext cx="2014334" cy="23320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Forma libre 19">
              <a:extLst>
                <a:ext uri="{FF2B5EF4-FFF2-40B4-BE49-F238E27FC236}">
                  <a16:creationId xmlns:a16="http://schemas.microsoft.com/office/drawing/2014/main" id="{103B7ED3-0772-6010-93E0-70A41E35B88E}"/>
                </a:ext>
              </a:extLst>
            </p:cNvPr>
            <p:cNvSpPr/>
            <p:nvPr/>
          </p:nvSpPr>
          <p:spPr>
            <a:xfrm>
              <a:off x="4062917" y="5728825"/>
              <a:ext cx="2059892" cy="802295"/>
            </a:xfrm>
            <a:custGeom>
              <a:avLst/>
              <a:gdLst>
                <a:gd name="connsiteX0" fmla="*/ 0 w 1806944"/>
                <a:gd name="connsiteY0" fmla="*/ 0 h 670376"/>
                <a:gd name="connsiteX1" fmla="*/ 1806944 w 1806944"/>
                <a:gd name="connsiteY1" fmla="*/ 0 h 670376"/>
                <a:gd name="connsiteX2" fmla="*/ 1806944 w 1806944"/>
                <a:gd name="connsiteY2" fmla="*/ 670376 h 670376"/>
                <a:gd name="connsiteX3" fmla="*/ 0 w 1806944"/>
                <a:gd name="connsiteY3" fmla="*/ 670376 h 670376"/>
                <a:gd name="connsiteX4" fmla="*/ 0 w 1806944"/>
                <a:gd name="connsiteY4" fmla="*/ 0 h 67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944" h="670376">
                  <a:moveTo>
                    <a:pt x="0" y="0"/>
                  </a:moveTo>
                  <a:lnTo>
                    <a:pt x="1806944" y="0"/>
                  </a:lnTo>
                  <a:lnTo>
                    <a:pt x="1806944" y="670376"/>
                  </a:lnTo>
                  <a:lnTo>
                    <a:pt x="0" y="67037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85344" tIns="85344" rIns="85344" bIns="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Puesto de Mando Unificado -PMU</a:t>
              </a:r>
            </a:p>
          </p:txBody>
        </p:sp>
        <p:sp>
          <p:nvSpPr>
            <p:cNvPr id="17" name="Forma libre 19">
              <a:extLst>
                <a:ext uri="{FF2B5EF4-FFF2-40B4-BE49-F238E27FC236}">
                  <a16:creationId xmlns:a16="http://schemas.microsoft.com/office/drawing/2014/main" id="{F268ED56-8F99-D246-8E7E-7BA4CCCA0E37}"/>
                </a:ext>
              </a:extLst>
            </p:cNvPr>
            <p:cNvSpPr/>
            <p:nvPr/>
          </p:nvSpPr>
          <p:spPr>
            <a:xfrm>
              <a:off x="7171915" y="5728825"/>
              <a:ext cx="2059892" cy="802295"/>
            </a:xfrm>
            <a:custGeom>
              <a:avLst/>
              <a:gdLst>
                <a:gd name="connsiteX0" fmla="*/ 0 w 1806944"/>
                <a:gd name="connsiteY0" fmla="*/ 0 h 670376"/>
                <a:gd name="connsiteX1" fmla="*/ 1806944 w 1806944"/>
                <a:gd name="connsiteY1" fmla="*/ 0 h 670376"/>
                <a:gd name="connsiteX2" fmla="*/ 1806944 w 1806944"/>
                <a:gd name="connsiteY2" fmla="*/ 670376 h 670376"/>
                <a:gd name="connsiteX3" fmla="*/ 0 w 1806944"/>
                <a:gd name="connsiteY3" fmla="*/ 670376 h 670376"/>
                <a:gd name="connsiteX4" fmla="*/ 0 w 1806944"/>
                <a:gd name="connsiteY4" fmla="*/ 0 h 67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944" h="670376">
                  <a:moveTo>
                    <a:pt x="0" y="0"/>
                  </a:moveTo>
                  <a:lnTo>
                    <a:pt x="1806944" y="0"/>
                  </a:lnTo>
                  <a:lnTo>
                    <a:pt x="1806944" y="670376"/>
                  </a:lnTo>
                  <a:lnTo>
                    <a:pt x="0" y="67037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85344" tIns="85344" rIns="85344" bIns="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Talleres Temporada Lluvias</a:t>
              </a:r>
            </a:p>
          </p:txBody>
        </p:sp>
        <p:sp>
          <p:nvSpPr>
            <p:cNvPr id="18" name="Forma libre 19">
              <a:extLst>
                <a:ext uri="{FF2B5EF4-FFF2-40B4-BE49-F238E27FC236}">
                  <a16:creationId xmlns:a16="http://schemas.microsoft.com/office/drawing/2014/main" id="{8FA79B2A-4783-4477-F10D-7FE644494669}"/>
                </a:ext>
              </a:extLst>
            </p:cNvPr>
            <p:cNvSpPr/>
            <p:nvPr/>
          </p:nvSpPr>
          <p:spPr>
            <a:xfrm>
              <a:off x="9992448" y="5728825"/>
              <a:ext cx="2371824" cy="802295"/>
            </a:xfrm>
            <a:custGeom>
              <a:avLst/>
              <a:gdLst>
                <a:gd name="connsiteX0" fmla="*/ 0 w 1806944"/>
                <a:gd name="connsiteY0" fmla="*/ 0 h 670376"/>
                <a:gd name="connsiteX1" fmla="*/ 1806944 w 1806944"/>
                <a:gd name="connsiteY1" fmla="*/ 0 h 670376"/>
                <a:gd name="connsiteX2" fmla="*/ 1806944 w 1806944"/>
                <a:gd name="connsiteY2" fmla="*/ 670376 h 670376"/>
                <a:gd name="connsiteX3" fmla="*/ 0 w 1806944"/>
                <a:gd name="connsiteY3" fmla="*/ 670376 h 670376"/>
                <a:gd name="connsiteX4" fmla="*/ 0 w 1806944"/>
                <a:gd name="connsiteY4" fmla="*/ 0 h 67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944" h="670376">
                  <a:moveTo>
                    <a:pt x="0" y="0"/>
                  </a:moveTo>
                  <a:lnTo>
                    <a:pt x="1806944" y="0"/>
                  </a:lnTo>
                  <a:lnTo>
                    <a:pt x="1806944" y="670376"/>
                  </a:lnTo>
                  <a:lnTo>
                    <a:pt x="0" y="67037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85344" tIns="85344" rIns="85344" bIns="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Mesas Técnicas </a:t>
              </a:r>
              <a:r>
                <a:rPr lang="es-CO" sz="1400" b="1" dirty="0">
                  <a:solidFill>
                    <a:schemeClr val="accent5">
                      <a:lumMod val="75000"/>
                    </a:schemeClr>
                  </a:solidFill>
                  <a:latin typeface="Calibri"/>
                  <a:cs typeface="Arial" panose="020B0604020202020204" pitchFamily="34" charset="0"/>
                </a:rPr>
                <a:t>a</a:t>
              </a:r>
              <a:r>
                <a:rPr kumimoji="0" lang="es-CO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groclimáticas</a:t>
              </a: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nacionales y regionales</a:t>
              </a:r>
            </a:p>
          </p:txBody>
        </p:sp>
        <p:sp>
          <p:nvSpPr>
            <p:cNvPr id="19" name="Forma libre 11">
              <a:extLst>
                <a:ext uri="{FF2B5EF4-FFF2-40B4-BE49-F238E27FC236}">
                  <a16:creationId xmlns:a16="http://schemas.microsoft.com/office/drawing/2014/main" id="{A6567699-2829-C017-8D3A-4AF65A6B0B08}"/>
                </a:ext>
              </a:extLst>
            </p:cNvPr>
            <p:cNvSpPr/>
            <p:nvPr/>
          </p:nvSpPr>
          <p:spPr>
            <a:xfrm>
              <a:off x="9969760" y="3059795"/>
              <a:ext cx="2417201" cy="802295"/>
            </a:xfrm>
            <a:custGeom>
              <a:avLst/>
              <a:gdLst>
                <a:gd name="connsiteX0" fmla="*/ 0 w 1806944"/>
                <a:gd name="connsiteY0" fmla="*/ 0 h 467104"/>
                <a:gd name="connsiteX1" fmla="*/ 1806944 w 1806944"/>
                <a:gd name="connsiteY1" fmla="*/ 0 h 467104"/>
                <a:gd name="connsiteX2" fmla="*/ 1806944 w 1806944"/>
                <a:gd name="connsiteY2" fmla="*/ 467104 h 467104"/>
                <a:gd name="connsiteX3" fmla="*/ 0 w 1806944"/>
                <a:gd name="connsiteY3" fmla="*/ 467104 h 467104"/>
                <a:gd name="connsiteX4" fmla="*/ 0 w 1806944"/>
                <a:gd name="connsiteY4" fmla="*/ 0 h 46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6944" h="467104">
                  <a:moveTo>
                    <a:pt x="0" y="0"/>
                  </a:moveTo>
                  <a:lnTo>
                    <a:pt x="1806944" y="0"/>
                  </a:lnTo>
                  <a:lnTo>
                    <a:pt x="1806944" y="467104"/>
                  </a:lnTo>
                  <a:lnTo>
                    <a:pt x="0" y="46710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85344" tIns="85344" rIns="85344" bIns="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Comunicados Especiales</a:t>
              </a: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97131377-4147-3CA5-AA6F-61035AD9A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68326" y="1033808"/>
              <a:ext cx="2820068" cy="1947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ED91BF4A-B9CB-E7A0-A846-C8D9FF6DB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7428" y="3912612"/>
              <a:ext cx="2820068" cy="15862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Imagen 21" descr="Personas sentadas en una mesa&#10;&#10;Descripción generada automáticamente con confianza media">
              <a:extLst>
                <a:ext uri="{FF2B5EF4-FFF2-40B4-BE49-F238E27FC236}">
                  <a16:creationId xmlns:a16="http://schemas.microsoft.com/office/drawing/2014/main" id="{C5BF9F06-AA29-A3C3-CBBD-5FA9A14F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829" y="3984820"/>
              <a:ext cx="2820068" cy="15880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Imagen 22" descr="Un grupo de personas alrededor de una casa&#10;&#10;Descripción generada automáticamente con confianza media">
              <a:extLst>
                <a:ext uri="{FF2B5EF4-FFF2-40B4-BE49-F238E27FC236}">
                  <a16:creationId xmlns:a16="http://schemas.microsoft.com/office/drawing/2014/main" id="{67BF9376-3957-7BE9-4605-42B7F8A35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8326" y="3940973"/>
              <a:ext cx="2820068" cy="15862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85C1F8A3-03B2-9AE5-DA01-F7AA0495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91827" y="3984820"/>
              <a:ext cx="2820068" cy="1586287"/>
            </a:xfrm>
            <a:prstGeom prst="rect">
              <a:avLst/>
            </a:prstGeom>
          </p:spPr>
        </p:pic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8806F02-BDDA-4DD5-964B-4A6B2D29658E}"/>
              </a:ext>
            </a:extLst>
          </p:cNvPr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Recursos disponibles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27" name="Google Shape;487;p7">
            <a:extLst>
              <a:ext uri="{FF2B5EF4-FFF2-40B4-BE49-F238E27FC236}">
                <a16:creationId xmlns:a16="http://schemas.microsoft.com/office/drawing/2014/main" id="{454D2E94-4188-4FF6-8E6B-6755CD8EA115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Productos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59421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5" name="Google Shape;665;p40"/>
          <p:cNvCxnSpPr/>
          <p:nvPr/>
        </p:nvCxnSpPr>
        <p:spPr>
          <a:xfrm>
            <a:off x="-8716" y="-36610"/>
            <a:ext cx="4885200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66" name="Google Shape;666;p40"/>
          <p:cNvCxnSpPr/>
          <p:nvPr/>
        </p:nvCxnSpPr>
        <p:spPr>
          <a:xfrm>
            <a:off x="7320369" y="-36322"/>
            <a:ext cx="4885200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69" name="Google Shape;66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408" y="1089000"/>
            <a:ext cx="6200776" cy="46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Ideam Colombia auf Twitter: &quot;Consulta la APP “Mi Pronóstico” para que  siempre estés #SúperPreparado para enfrentar el estado del tiempo.… &quot;">
            <a:extLst>
              <a:ext uri="{FF2B5EF4-FFF2-40B4-BE49-F238E27FC236}">
                <a16:creationId xmlns:a16="http://schemas.microsoft.com/office/drawing/2014/main" id="{2903B846-894F-2AE9-6C59-7E3A8D657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94562" y="1901830"/>
            <a:ext cx="4098938" cy="353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D559123-C8B6-42DE-A305-3DCF0FC8F351}"/>
              </a:ext>
            </a:extLst>
          </p:cNvPr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Recursos disponibles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11" name="Google Shape;487;p7">
            <a:extLst>
              <a:ext uri="{FF2B5EF4-FFF2-40B4-BE49-F238E27FC236}">
                <a16:creationId xmlns:a16="http://schemas.microsoft.com/office/drawing/2014/main" id="{B4CC6E0B-CB18-45B9-AD81-DE9A5AC78F21}"/>
              </a:ext>
            </a:extLst>
          </p:cNvPr>
          <p:cNvSpPr/>
          <p:nvPr/>
        </p:nvSpPr>
        <p:spPr>
          <a:xfrm>
            <a:off x="5303521" y="527973"/>
            <a:ext cx="6610894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Enlaces de interés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6446080" y="1695288"/>
            <a:ext cx="5313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3. Alertas vigentes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664200" y="3752622"/>
            <a:ext cx="56555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accent5">
                    <a:lumMod val="75000"/>
                  </a:schemeClr>
                </a:solidFill>
              </a:rPr>
              <a:t>Alertas hidrológicas vigentes Seguimiento</a:t>
            </a:r>
          </a:p>
          <a:p>
            <a:pPr algn="ctr"/>
            <a:r>
              <a:rPr lang="es-ES" sz="2800" dirty="0">
                <a:solidFill>
                  <a:schemeClr val="accent5">
                    <a:lumMod val="75000"/>
                  </a:schemeClr>
                </a:solidFill>
              </a:rPr>
              <a:t>Agosto 15 – 2022 – 10:00 HLC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FFC1B4-F4BE-815E-F36E-A76B502E19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63" t="21481" r="12015" b="13614"/>
          <a:stretch/>
        </p:blipFill>
        <p:spPr>
          <a:xfrm>
            <a:off x="-108660" y="-132129"/>
            <a:ext cx="12300660" cy="712225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233ABFC-2027-9959-B5C7-2B78508E0B96}"/>
              </a:ext>
            </a:extLst>
          </p:cNvPr>
          <p:cNvSpPr txBox="1"/>
          <p:nvPr/>
        </p:nvSpPr>
        <p:spPr>
          <a:xfrm>
            <a:off x="6147874" y="2575527"/>
            <a:ext cx="4760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600" b="1" dirty="0">
                <a:solidFill>
                  <a:schemeClr val="accent5">
                    <a:lumMod val="75000"/>
                  </a:schemeClr>
                </a:solidFill>
              </a:rPr>
              <a:t>GRACIAS</a:t>
            </a:r>
          </a:p>
        </p:txBody>
      </p:sp>
      <p:pic>
        <p:nvPicPr>
          <p:cNvPr id="7" name="Imagen 6" descr="redes socialespng-05.jpg">
            <a:extLst>
              <a:ext uri="{FF2B5EF4-FFF2-40B4-BE49-F238E27FC236}">
                <a16:creationId xmlns:a16="http://schemas.microsoft.com/office/drawing/2014/main" id="{FD99A8F3-543B-968F-DF3E-57BFBB57E7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30" y="4289188"/>
            <a:ext cx="3155100" cy="123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48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Los páramos en Colombia </a:t>
            </a:r>
            <a:endParaRPr lang="es-ES" sz="2800" dirty="0">
              <a:solidFill>
                <a:prstClr val="black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BAFD48A-11F1-477C-854C-75846E3662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70" t="20848" r="30765" b="5831"/>
          <a:stretch/>
        </p:blipFill>
        <p:spPr>
          <a:xfrm>
            <a:off x="3918883" y="747214"/>
            <a:ext cx="4354233" cy="5363571"/>
          </a:xfrm>
          <a:prstGeom prst="rect">
            <a:avLst/>
          </a:prstGeom>
        </p:spPr>
      </p:pic>
      <p:sp>
        <p:nvSpPr>
          <p:cNvPr id="9" name="Cuadro de texto 16">
            <a:extLst>
              <a:ext uri="{FF2B5EF4-FFF2-40B4-BE49-F238E27FC236}">
                <a16:creationId xmlns:a16="http://schemas.microsoft.com/office/drawing/2014/main" id="{5CF341D2-E919-49DC-8CC2-0013FA75042C}"/>
              </a:ext>
            </a:extLst>
          </p:cNvPr>
          <p:cNvSpPr txBox="1"/>
          <p:nvPr/>
        </p:nvSpPr>
        <p:spPr>
          <a:xfrm>
            <a:off x="9245625" y="2178917"/>
            <a:ext cx="1984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2’906,137 hectáreas</a:t>
            </a:r>
          </a:p>
        </p:txBody>
      </p:sp>
      <p:sp>
        <p:nvSpPr>
          <p:cNvPr id="10" name="Cuadro de texto 16">
            <a:extLst>
              <a:ext uri="{FF2B5EF4-FFF2-40B4-BE49-F238E27FC236}">
                <a16:creationId xmlns:a16="http://schemas.microsoft.com/office/drawing/2014/main" id="{29DF2E9A-7E29-4272-945F-AE3C49D13E12}"/>
              </a:ext>
            </a:extLst>
          </p:cNvPr>
          <p:cNvSpPr txBox="1"/>
          <p:nvPr/>
        </p:nvSpPr>
        <p:spPr>
          <a:xfrm>
            <a:off x="1418435" y="2590124"/>
            <a:ext cx="19846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Cordillera Central</a:t>
            </a:r>
          </a:p>
          <a:p>
            <a:pPr algn="ctr" rtl="0"/>
            <a:r>
              <a:rPr lang="es-E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complejos</a:t>
            </a:r>
          </a:p>
        </p:txBody>
      </p:sp>
      <p:sp>
        <p:nvSpPr>
          <p:cNvPr id="11" name="Cuadro de texto 16">
            <a:extLst>
              <a:ext uri="{FF2B5EF4-FFF2-40B4-BE49-F238E27FC236}">
                <a16:creationId xmlns:a16="http://schemas.microsoft.com/office/drawing/2014/main" id="{9A271D31-EFAC-4D9C-AB40-CE7C872DC645}"/>
              </a:ext>
            </a:extLst>
          </p:cNvPr>
          <p:cNvSpPr txBox="1"/>
          <p:nvPr/>
        </p:nvSpPr>
        <p:spPr>
          <a:xfrm>
            <a:off x="1501537" y="1025271"/>
            <a:ext cx="19846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Cordillera Oriental </a:t>
            </a:r>
          </a:p>
          <a:p>
            <a:pPr algn="ctr" rtl="0"/>
            <a:r>
              <a:rPr lang="es-E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complejos</a:t>
            </a:r>
          </a:p>
        </p:txBody>
      </p:sp>
      <p:sp>
        <p:nvSpPr>
          <p:cNvPr id="12" name="Cuadro de texto 16">
            <a:extLst>
              <a:ext uri="{FF2B5EF4-FFF2-40B4-BE49-F238E27FC236}">
                <a16:creationId xmlns:a16="http://schemas.microsoft.com/office/drawing/2014/main" id="{735BEF9D-5184-460A-AEDC-2F2068BF08FD}"/>
              </a:ext>
            </a:extLst>
          </p:cNvPr>
          <p:cNvSpPr txBox="1"/>
          <p:nvPr/>
        </p:nvSpPr>
        <p:spPr>
          <a:xfrm>
            <a:off x="1433276" y="4162342"/>
            <a:ext cx="19846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Cordillera Occidental</a:t>
            </a:r>
          </a:p>
          <a:p>
            <a:pPr algn="ctr" rtl="0"/>
            <a:r>
              <a:rPr lang="es-E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complejos</a:t>
            </a:r>
          </a:p>
        </p:txBody>
      </p:sp>
      <p:sp>
        <p:nvSpPr>
          <p:cNvPr id="13" name="Cuadro de texto 16">
            <a:extLst>
              <a:ext uri="{FF2B5EF4-FFF2-40B4-BE49-F238E27FC236}">
                <a16:creationId xmlns:a16="http://schemas.microsoft.com/office/drawing/2014/main" id="{5EF2F63C-D58C-4C21-9705-9CCA853CACD8}"/>
              </a:ext>
            </a:extLst>
          </p:cNvPr>
          <p:cNvSpPr txBox="1"/>
          <p:nvPr/>
        </p:nvSpPr>
        <p:spPr>
          <a:xfrm>
            <a:off x="8417249" y="3174871"/>
            <a:ext cx="1984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Zona sur</a:t>
            </a:r>
          </a:p>
          <a:p>
            <a:pPr algn="ctr" rtl="0"/>
            <a:r>
              <a:rPr lang="es-E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complejo</a:t>
            </a:r>
          </a:p>
        </p:txBody>
      </p:sp>
      <p:sp>
        <p:nvSpPr>
          <p:cNvPr id="14" name="Cuadro de texto 16">
            <a:extLst>
              <a:ext uri="{FF2B5EF4-FFF2-40B4-BE49-F238E27FC236}">
                <a16:creationId xmlns:a16="http://schemas.microsoft.com/office/drawing/2014/main" id="{FBD48C79-A0AD-459B-88BF-FD52C8ABC7BC}"/>
              </a:ext>
            </a:extLst>
          </p:cNvPr>
          <p:cNvSpPr txBox="1"/>
          <p:nvPr/>
        </p:nvSpPr>
        <p:spPr>
          <a:xfrm>
            <a:off x="8417248" y="4162342"/>
            <a:ext cx="1984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Zona caribe</a:t>
            </a:r>
          </a:p>
          <a:p>
            <a:pPr algn="ctr" rtl="0"/>
            <a:r>
              <a:rPr lang="es-E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complejo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CDF5471-0EF0-4991-9777-670213CFB05E}"/>
              </a:ext>
            </a:extLst>
          </p:cNvPr>
          <p:cNvSpPr/>
          <p:nvPr/>
        </p:nvSpPr>
        <p:spPr>
          <a:xfrm>
            <a:off x="1083986" y="6330026"/>
            <a:ext cx="6048334" cy="4308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http://www.humboldt.org.co/images/pdf/CartografiaParamos/1-Mapa%20General-Horizontal.pdf</a:t>
            </a:r>
          </a:p>
        </p:txBody>
      </p:sp>
      <p:sp>
        <p:nvSpPr>
          <p:cNvPr id="17" name="CuadroTexto 22">
            <a:extLst>
              <a:ext uri="{FF2B5EF4-FFF2-40B4-BE49-F238E27FC236}">
                <a16:creationId xmlns:a16="http://schemas.microsoft.com/office/drawing/2014/main" id="{89A10C8F-5BCF-438E-A566-4A7BAEC2E0F1}"/>
              </a:ext>
            </a:extLst>
          </p:cNvPr>
          <p:cNvSpPr txBox="1"/>
          <p:nvPr/>
        </p:nvSpPr>
        <p:spPr>
          <a:xfrm>
            <a:off x="8561501" y="722503"/>
            <a:ext cx="335291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70C0"/>
                </a:solidFill>
              </a:rPr>
              <a:t>23% </a:t>
            </a:r>
            <a:r>
              <a:rPr lang="en-US" sz="2400" b="1" dirty="0">
                <a:solidFill>
                  <a:srgbClr val="0070C0"/>
                </a:solidFill>
              </a:rPr>
              <a:t>de la </a:t>
            </a:r>
            <a:r>
              <a:rPr lang="en-US" sz="2400" b="1" dirty="0" err="1">
                <a:solidFill>
                  <a:srgbClr val="0070C0"/>
                </a:solidFill>
              </a:rPr>
              <a:t>alta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montaña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en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está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protegida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como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Parque</a:t>
            </a:r>
            <a:r>
              <a:rPr lang="en-US" sz="2400" b="1" dirty="0">
                <a:solidFill>
                  <a:srgbClr val="0070C0"/>
                </a:solidFill>
              </a:rPr>
              <a:t> Nacional Natural</a:t>
            </a:r>
            <a:endParaRPr lang="es-ES" sz="2800" dirty="0">
              <a:solidFill>
                <a:srgbClr val="0070C0"/>
              </a:solidFill>
            </a:endParaRPr>
          </a:p>
        </p:txBody>
      </p:sp>
      <p:sp>
        <p:nvSpPr>
          <p:cNvPr id="18" name="Google Shape;487;p7">
            <a:extLst>
              <a:ext uri="{FF2B5EF4-FFF2-40B4-BE49-F238E27FC236}">
                <a16:creationId xmlns:a16="http://schemas.microsoft.com/office/drawing/2014/main" id="{2F2AB34F-0D60-4F5F-8749-71373F1F33DE}"/>
              </a:ext>
            </a:extLst>
          </p:cNvPr>
          <p:cNvSpPr/>
          <p:nvPr/>
        </p:nvSpPr>
        <p:spPr>
          <a:xfrm>
            <a:off x="6080165" y="527973"/>
            <a:ext cx="5834249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Contexto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1785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Los páramos en Colombia </a:t>
            </a:r>
            <a:endParaRPr lang="es-ES" sz="2800" dirty="0">
              <a:solidFill>
                <a:prstClr val="black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CDF5471-0EF0-4991-9777-670213CFB05E}"/>
              </a:ext>
            </a:extLst>
          </p:cNvPr>
          <p:cNvSpPr/>
          <p:nvPr/>
        </p:nvSpPr>
        <p:spPr>
          <a:xfrm>
            <a:off x="1083986" y="6330026"/>
            <a:ext cx="6048334" cy="43088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http://www.humboldt.org.co/images/pdf/CartografiaParamos/1-Mapa%20General-Horizontal.pdf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0D34870-8266-486C-86DC-A616FC2ADD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19" t="27565" r="6107" b="17051"/>
          <a:stretch/>
        </p:blipFill>
        <p:spPr>
          <a:xfrm>
            <a:off x="7594647" y="1634165"/>
            <a:ext cx="3895153" cy="287373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859B444-7FC8-49FE-A54F-6DF2978041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19" t="27377" r="13381" b="12446"/>
          <a:stretch/>
        </p:blipFill>
        <p:spPr>
          <a:xfrm>
            <a:off x="0" y="754144"/>
            <a:ext cx="7594647" cy="4633781"/>
          </a:xfrm>
          <a:prstGeom prst="rect">
            <a:avLst/>
          </a:prstGeom>
        </p:spPr>
      </p:pic>
      <p:sp>
        <p:nvSpPr>
          <p:cNvPr id="18" name="Google Shape;487;p7">
            <a:extLst>
              <a:ext uri="{FF2B5EF4-FFF2-40B4-BE49-F238E27FC236}">
                <a16:creationId xmlns:a16="http://schemas.microsoft.com/office/drawing/2014/main" id="{8E5C7CAE-C23B-4FE4-87E5-692B740975BE}"/>
              </a:ext>
            </a:extLst>
          </p:cNvPr>
          <p:cNvSpPr/>
          <p:nvPr/>
        </p:nvSpPr>
        <p:spPr>
          <a:xfrm>
            <a:off x="6080165" y="527973"/>
            <a:ext cx="5834249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Contexto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0012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Los páramos en Colombia </a:t>
            </a:r>
            <a:endParaRPr lang="es-ES" sz="2800" dirty="0">
              <a:solidFill>
                <a:prstClr val="black"/>
              </a:solidFill>
            </a:endParaRPr>
          </a:p>
        </p:txBody>
      </p:sp>
      <p:pic>
        <p:nvPicPr>
          <p:cNvPr id="12" name="Picture 2" descr="https://lh4.googleusercontent.com/SdE5SM1V9MR4GRkOrWKRwCuy7VD3QBeFmm9V_07vJuCJFAWPI9CSoC25HOHE02tOpl_v4yZSxKb--GXmwOQhzv7pXY4TIaeMygFTMg1J-OhU01PInC2UmqN6sqD--GdL6xzB1O-d79ggo-64HX1KOBe90XUQQWBabGJoOd4U5OMAQlzaUPUQyEoAZ0Zlj8X00Nmrrx5v">
            <a:extLst>
              <a:ext uri="{FF2B5EF4-FFF2-40B4-BE49-F238E27FC236}">
                <a16:creationId xmlns:a16="http://schemas.microsoft.com/office/drawing/2014/main" id="{AAC377A6-B6A8-400F-A471-67EB9EA2D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309" y="805723"/>
            <a:ext cx="4464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lh4.googleusercontent.com/SFvYrZOgwN3jtBlhv-aBusjvY075iA1PLGxrn1-Cqzar8gKpUu6LOBs6KYy23iAGrJrMT3fDndCd1_DCNJZaXQxpvUfdTxS3evfXs3VD98zw6N9ojeZinlOJtkFLDxT74kOhqW196kMN-TPPtbuZ7yBjijLPaxl7PamWv5kN1ZIvdrk5t9dpHnmwR5fOW1S6xbBhVzER">
            <a:extLst>
              <a:ext uri="{FF2B5EF4-FFF2-40B4-BE49-F238E27FC236}">
                <a16:creationId xmlns:a16="http://schemas.microsoft.com/office/drawing/2014/main" id="{08F6BC8F-67D4-4969-9178-F40C91973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1" y="805723"/>
            <a:ext cx="426401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5BE3C376-EC7D-4902-83D9-55F3544D8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992342"/>
              </p:ext>
            </p:extLst>
          </p:nvPr>
        </p:nvGraphicFramePr>
        <p:xfrm>
          <a:off x="462521" y="3935325"/>
          <a:ext cx="5390331" cy="2834640"/>
        </p:xfrm>
        <a:graphic>
          <a:graphicData uri="http://schemas.openxmlformats.org/drawingml/2006/table">
            <a:tbl>
              <a:tblPr/>
              <a:tblGrid>
                <a:gridCol w="1583238">
                  <a:extLst>
                    <a:ext uri="{9D8B030D-6E8A-4147-A177-3AD203B41FA5}">
                      <a16:colId xmlns:a16="http://schemas.microsoft.com/office/drawing/2014/main" val="4007882986"/>
                    </a:ext>
                  </a:extLst>
                </a:gridCol>
                <a:gridCol w="1006684">
                  <a:extLst>
                    <a:ext uri="{9D8B030D-6E8A-4147-A177-3AD203B41FA5}">
                      <a16:colId xmlns:a16="http://schemas.microsoft.com/office/drawing/2014/main" val="606633061"/>
                    </a:ext>
                  </a:extLst>
                </a:gridCol>
                <a:gridCol w="704678">
                  <a:extLst>
                    <a:ext uri="{9D8B030D-6E8A-4147-A177-3AD203B41FA5}">
                      <a16:colId xmlns:a16="http://schemas.microsoft.com/office/drawing/2014/main" val="324109580"/>
                    </a:ext>
                  </a:extLst>
                </a:gridCol>
                <a:gridCol w="704678">
                  <a:extLst>
                    <a:ext uri="{9D8B030D-6E8A-4147-A177-3AD203B41FA5}">
                      <a16:colId xmlns:a16="http://schemas.microsoft.com/office/drawing/2014/main" val="331658555"/>
                    </a:ext>
                  </a:extLst>
                </a:gridCol>
                <a:gridCol w="1391053">
                  <a:extLst>
                    <a:ext uri="{9D8B030D-6E8A-4147-A177-3AD203B41FA5}">
                      <a16:colId xmlns:a16="http://schemas.microsoft.com/office/drawing/2014/main" val="2737266781"/>
                    </a:ext>
                  </a:extLst>
                </a:gridCol>
              </a:tblGrid>
              <a:tr h="209032">
                <a:tc gridSpan="5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Cuenca río Cardenillo 46,3 km². Güicán de la Sierra, Boyacá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906823"/>
                  </a:ext>
                </a:extLst>
              </a:tr>
              <a:tr h="487742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Ecosistema de alta montaña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Caudal promedio</a:t>
                      </a:r>
                      <a:endParaRPr lang="es-CO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Lts/seg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 de la cuenca</a:t>
                      </a:r>
                      <a:endParaRPr lang="es-CO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(km²)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Periodo de referencia</a:t>
                      </a:r>
                      <a:endParaRPr lang="es-CO" dirty="0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Observación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178317"/>
                  </a:ext>
                </a:extLst>
              </a:tr>
              <a:tr h="487742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Glaciar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261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</a:t>
                      </a:r>
                      <a:endParaRPr lang="es-CO" dirty="0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2014-2020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br>
                        <a:rPr lang="es-CO">
                          <a:effectLst/>
                        </a:rPr>
                      </a:b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8195856"/>
                  </a:ext>
                </a:extLst>
              </a:tr>
              <a:tr h="487742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Páramo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24,3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2014-2020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Caudal al cual se le restó el aporte del glaciar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0305005"/>
                  </a:ext>
                </a:extLst>
              </a:tr>
              <a:tr h="487742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Bosque alto andino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844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19,3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2016-2019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Caudal al cual se le restó el aporte del páramo y del glaciar</a:t>
                      </a:r>
                      <a:endParaRPr lang="es-CO" dirty="0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8014420"/>
                  </a:ext>
                </a:extLst>
              </a:tr>
            </a:tbl>
          </a:graphicData>
        </a:graphic>
      </p:graphicFrame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0F120A4D-BA87-4F87-BF22-6726D7B25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873436"/>
              </p:ext>
            </p:extLst>
          </p:nvPr>
        </p:nvGraphicFramePr>
        <p:xfrm>
          <a:off x="6304189" y="3917641"/>
          <a:ext cx="5610225" cy="2787015"/>
        </p:xfrm>
        <a:graphic>
          <a:graphicData uri="http://schemas.openxmlformats.org/drawingml/2006/table">
            <a:tbl>
              <a:tblPr/>
              <a:tblGrid>
                <a:gridCol w="1647825">
                  <a:extLst>
                    <a:ext uri="{9D8B030D-6E8A-4147-A177-3AD203B41FA5}">
                      <a16:colId xmlns:a16="http://schemas.microsoft.com/office/drawing/2014/main" val="711087694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3567463285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3961735653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402124955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108292826"/>
                    </a:ext>
                  </a:extLst>
                </a:gridCol>
              </a:tblGrid>
              <a:tr h="409575">
                <a:tc gridSpan="5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Cuenca Río Claro. 71 km². Villamaría, Caldas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532228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Ecosistema de alta montaña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Caudal promedio</a:t>
                      </a:r>
                      <a:endParaRPr lang="es-CO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Lts/seg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Área de la cuenca</a:t>
                      </a:r>
                      <a:endParaRPr lang="es-CO">
                        <a:effectLst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(km²)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Periodo de referencia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Observación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031466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Glaciar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22,35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0,26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2009-2022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br>
                        <a:rPr lang="es-CO">
                          <a:effectLst/>
                        </a:rPr>
                      </a:b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6247212"/>
                  </a:ext>
                </a:extLst>
              </a:tr>
              <a:tr h="430517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Páramo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203,73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2009-2018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Cuenca sin aporte hídrico del glaciar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42256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Bosque alto andino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0,92</a:t>
                      </a:r>
                      <a:endParaRPr lang="es-CO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2009-2015</a:t>
                      </a:r>
                      <a:endParaRPr lang="es-CO" dirty="0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Cuenca sin  aporte hídrico del Páramo y del glaciar</a:t>
                      </a:r>
                      <a:endParaRPr lang="es-CO" dirty="0">
                        <a:effectLst/>
                      </a:endParaRPr>
                    </a:p>
                  </a:txBody>
                  <a:tcPr marL="25400" marR="254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129538"/>
                  </a:ext>
                </a:extLst>
              </a:tr>
            </a:tbl>
          </a:graphicData>
        </a:graphic>
      </p:graphicFrame>
      <p:sp>
        <p:nvSpPr>
          <p:cNvPr id="16" name="Google Shape;487;p7">
            <a:extLst>
              <a:ext uri="{FF2B5EF4-FFF2-40B4-BE49-F238E27FC236}">
                <a16:creationId xmlns:a16="http://schemas.microsoft.com/office/drawing/2014/main" id="{98C45007-C8E8-464A-8161-85C83D9518D1}"/>
              </a:ext>
            </a:extLst>
          </p:cNvPr>
          <p:cNvSpPr/>
          <p:nvPr/>
        </p:nvSpPr>
        <p:spPr>
          <a:xfrm>
            <a:off x="6080165" y="527973"/>
            <a:ext cx="5834249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Contexto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9546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628571" y="4753"/>
            <a:ext cx="82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800" b="1" dirty="0">
                <a:solidFill>
                  <a:srgbClr val="2F5597"/>
                </a:solidFill>
              </a:rPr>
              <a:t>Los páramos en Colombia </a:t>
            </a:r>
            <a:endParaRPr lang="es-ES" sz="2800" dirty="0">
              <a:solidFill>
                <a:prstClr val="black"/>
              </a:solidFill>
            </a:endParaRPr>
          </a:p>
        </p:txBody>
      </p:sp>
      <p:grpSp>
        <p:nvGrpSpPr>
          <p:cNvPr id="25" name="Grupo 7">
            <a:extLst>
              <a:ext uri="{FF2B5EF4-FFF2-40B4-BE49-F238E27FC236}">
                <a16:creationId xmlns:a16="http://schemas.microsoft.com/office/drawing/2014/main" id="{A5B31EA1-872C-417F-85DD-9C5AE1368AA1}"/>
              </a:ext>
            </a:extLst>
          </p:cNvPr>
          <p:cNvGrpSpPr/>
          <p:nvPr/>
        </p:nvGrpSpPr>
        <p:grpSpPr>
          <a:xfrm>
            <a:off x="607374" y="772139"/>
            <a:ext cx="4391515" cy="5073598"/>
            <a:chOff x="-25369" y="-87228"/>
            <a:chExt cx="5779251" cy="6961666"/>
          </a:xfrm>
        </p:grpSpPr>
        <p:pic>
          <p:nvPicPr>
            <p:cNvPr id="26" name="Imagen 8">
              <a:extLst>
                <a:ext uri="{FF2B5EF4-FFF2-40B4-BE49-F238E27FC236}">
                  <a16:creationId xmlns:a16="http://schemas.microsoft.com/office/drawing/2014/main" id="{67EDA119-8105-4E9A-BB35-2D6685D16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5369" y="-87228"/>
              <a:ext cx="5779251" cy="6961666"/>
            </a:xfrm>
            <a:prstGeom prst="rect">
              <a:avLst/>
            </a:prstGeom>
          </p:spPr>
        </p:pic>
        <p:sp>
          <p:nvSpPr>
            <p:cNvPr id="27" name="CuadroTexto 9">
              <a:extLst>
                <a:ext uri="{FF2B5EF4-FFF2-40B4-BE49-F238E27FC236}">
                  <a16:creationId xmlns:a16="http://schemas.microsoft.com/office/drawing/2014/main" id="{24D4D0B8-8ABC-4C42-85F7-429D45F8180C}"/>
                </a:ext>
              </a:extLst>
            </p:cNvPr>
            <p:cNvSpPr txBox="1"/>
            <p:nvPr/>
          </p:nvSpPr>
          <p:spPr>
            <a:xfrm>
              <a:off x="3121405" y="1581013"/>
              <a:ext cx="1102273" cy="489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VENEZUELA</a:t>
              </a:r>
              <a:endParaRPr lang="es-CO" sz="1200" dirty="0"/>
            </a:p>
          </p:txBody>
        </p:sp>
        <p:sp>
          <p:nvSpPr>
            <p:cNvPr id="28" name="CuadroTexto 10">
              <a:extLst>
                <a:ext uri="{FF2B5EF4-FFF2-40B4-BE49-F238E27FC236}">
                  <a16:creationId xmlns:a16="http://schemas.microsoft.com/office/drawing/2014/main" id="{A8FCC408-F2A7-4D76-A891-2CC69EDA1FE3}"/>
                </a:ext>
              </a:extLst>
            </p:cNvPr>
            <p:cNvSpPr txBox="1"/>
            <p:nvPr/>
          </p:nvSpPr>
          <p:spPr>
            <a:xfrm>
              <a:off x="311163" y="1311010"/>
              <a:ext cx="883486" cy="489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PANAMA</a:t>
              </a:r>
              <a:endParaRPr lang="es-CO" sz="1200" dirty="0"/>
            </a:p>
          </p:txBody>
        </p:sp>
        <p:sp>
          <p:nvSpPr>
            <p:cNvPr id="29" name="CuadroTexto 11">
              <a:extLst>
                <a:ext uri="{FF2B5EF4-FFF2-40B4-BE49-F238E27FC236}">
                  <a16:creationId xmlns:a16="http://schemas.microsoft.com/office/drawing/2014/main" id="{268975C2-BB5E-4B80-8C57-C45DB333E218}"/>
                </a:ext>
              </a:extLst>
            </p:cNvPr>
            <p:cNvSpPr txBox="1"/>
            <p:nvPr/>
          </p:nvSpPr>
          <p:spPr>
            <a:xfrm>
              <a:off x="382288" y="5029187"/>
              <a:ext cx="883486" cy="489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ECUADOR</a:t>
              </a:r>
              <a:endParaRPr lang="es-CO" sz="1200" dirty="0"/>
            </a:p>
          </p:txBody>
        </p:sp>
        <p:sp>
          <p:nvSpPr>
            <p:cNvPr id="30" name="CuadroTexto 12">
              <a:extLst>
                <a:ext uri="{FF2B5EF4-FFF2-40B4-BE49-F238E27FC236}">
                  <a16:creationId xmlns:a16="http://schemas.microsoft.com/office/drawing/2014/main" id="{FCD8C7F6-ECCA-465E-A270-3C718F99CF42}"/>
                </a:ext>
              </a:extLst>
            </p:cNvPr>
            <p:cNvSpPr txBox="1"/>
            <p:nvPr/>
          </p:nvSpPr>
          <p:spPr>
            <a:xfrm>
              <a:off x="2510041" y="6077202"/>
              <a:ext cx="883486" cy="294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PERU</a:t>
              </a:r>
              <a:endParaRPr lang="es-CO" sz="1200" dirty="0"/>
            </a:p>
          </p:txBody>
        </p:sp>
        <p:sp>
          <p:nvSpPr>
            <p:cNvPr id="31" name="CuadroTexto 13">
              <a:extLst>
                <a:ext uri="{FF2B5EF4-FFF2-40B4-BE49-F238E27FC236}">
                  <a16:creationId xmlns:a16="http://schemas.microsoft.com/office/drawing/2014/main" id="{295F5A1F-C565-47A1-86E4-0EF76115A6D1}"/>
                </a:ext>
              </a:extLst>
            </p:cNvPr>
            <p:cNvSpPr txBox="1"/>
            <p:nvPr/>
          </p:nvSpPr>
          <p:spPr>
            <a:xfrm>
              <a:off x="4408536" y="5029187"/>
              <a:ext cx="883486" cy="294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dirty="0"/>
                <a:t>BRASIL</a:t>
              </a:r>
              <a:endParaRPr lang="es-CO" sz="1200" dirty="0"/>
            </a:p>
          </p:txBody>
        </p:sp>
      </p:grpSp>
      <p:graphicFrame>
        <p:nvGraphicFramePr>
          <p:cNvPr id="32" name="Tabla 14">
            <a:extLst>
              <a:ext uri="{FF2B5EF4-FFF2-40B4-BE49-F238E27FC236}">
                <a16:creationId xmlns:a16="http://schemas.microsoft.com/office/drawing/2014/main" id="{ABF71030-6400-453D-98BC-7CDCBF6153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108992"/>
              </p:ext>
            </p:extLst>
          </p:nvPr>
        </p:nvGraphicFramePr>
        <p:xfrm>
          <a:off x="5955323" y="3769415"/>
          <a:ext cx="3368011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7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9088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Tipo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Cantidad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08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Hidrological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31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08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Climatological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68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08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r>
                        <a:rPr lang="es-ES" dirty="0"/>
                        <a:t>ain gauge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63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3" name="CuadroTexto 15">
            <a:extLst>
              <a:ext uri="{FF2B5EF4-FFF2-40B4-BE49-F238E27FC236}">
                <a16:creationId xmlns:a16="http://schemas.microsoft.com/office/drawing/2014/main" id="{677237C8-6CCC-42F3-B9E9-CA60F4C3D539}"/>
              </a:ext>
            </a:extLst>
          </p:cNvPr>
          <p:cNvSpPr txBox="1"/>
          <p:nvPr/>
        </p:nvSpPr>
        <p:spPr>
          <a:xfrm>
            <a:off x="5254612" y="1269102"/>
            <a:ext cx="594721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b="1" dirty="0">
                <a:solidFill>
                  <a:srgbClr val="0070C0"/>
                </a:solidFill>
              </a:rPr>
              <a:t>Colombia</a:t>
            </a:r>
          </a:p>
          <a:p>
            <a:pPr algn="just"/>
            <a:r>
              <a:rPr lang="es-ES" sz="3200" b="1" dirty="0">
                <a:solidFill>
                  <a:srgbClr val="0070C0"/>
                </a:solidFill>
              </a:rPr>
              <a:t>162</a:t>
            </a:r>
            <a:r>
              <a:rPr lang="es-E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Estaciones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hidrometeorológicas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en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alta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montaña</a:t>
            </a:r>
            <a:endParaRPr lang="en-US" sz="2400" dirty="0">
              <a:solidFill>
                <a:srgbClr val="0070C0"/>
              </a:solidFill>
            </a:endParaRPr>
          </a:p>
          <a:p>
            <a:pPr algn="just"/>
            <a:endParaRPr lang="en-US" sz="2400" dirty="0">
              <a:solidFill>
                <a:srgbClr val="0070C0"/>
              </a:solidFill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</a:rPr>
              <a:t>( </a:t>
            </a:r>
            <a:r>
              <a:rPr lang="es-ES" sz="2400" i="1" dirty="0">
                <a:solidFill>
                  <a:srgbClr val="0070C0"/>
                </a:solidFill>
              </a:rPr>
              <a:t>&gt;2800msnm) </a:t>
            </a:r>
            <a:endParaRPr lang="es-CO" sz="2400" i="1" dirty="0">
              <a:solidFill>
                <a:srgbClr val="0070C0"/>
              </a:solidFill>
            </a:endParaRPr>
          </a:p>
        </p:txBody>
      </p:sp>
      <p:sp>
        <p:nvSpPr>
          <p:cNvPr id="34" name="Google Shape;487;p7">
            <a:extLst>
              <a:ext uri="{FF2B5EF4-FFF2-40B4-BE49-F238E27FC236}">
                <a16:creationId xmlns:a16="http://schemas.microsoft.com/office/drawing/2014/main" id="{667423AC-BA7D-484A-AB14-08E80638E8C5}"/>
              </a:ext>
            </a:extLst>
          </p:cNvPr>
          <p:cNvSpPr/>
          <p:nvPr/>
        </p:nvSpPr>
        <p:spPr>
          <a:xfrm>
            <a:off x="6080165" y="527973"/>
            <a:ext cx="5834249" cy="31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i="1" dirty="0">
                <a:solidFill>
                  <a:srgbClr val="2F5496"/>
                </a:solidFill>
                <a:ea typeface="Calibri"/>
                <a:cs typeface="Calibri"/>
                <a:sym typeface="Calibri"/>
              </a:rPr>
              <a:t>Monitoreo</a:t>
            </a:r>
            <a:endParaRPr i="1" dirty="0">
              <a:solidFill>
                <a:srgbClr val="2F5496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049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6380707" y="2955793"/>
            <a:ext cx="56244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Abastecimiento hídrico </a:t>
            </a:r>
            <a:endParaRPr kumimoji="0" lang="es-E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944149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11342</TotalTime>
  <Words>1174</Words>
  <Application>Microsoft Office PowerPoint</Application>
  <PresentationFormat>Panorámica</PresentationFormat>
  <Paragraphs>278</Paragraphs>
  <Slides>42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9</vt:i4>
      </vt:variant>
      <vt:variant>
        <vt:lpstr>Títulos de diapositiva</vt:lpstr>
      </vt:variant>
      <vt:variant>
        <vt:i4>42</vt:i4>
      </vt:variant>
    </vt:vector>
  </HeadingPairs>
  <TitlesOfParts>
    <vt:vector size="58" baseType="lpstr">
      <vt:lpstr>Arial</vt:lpstr>
      <vt:lpstr>Arial Narrow</vt:lpstr>
      <vt:lpstr>Calibri</vt:lpstr>
      <vt:lpstr>Calibri Light</vt:lpstr>
      <vt:lpstr>Tahoma</vt:lpstr>
      <vt:lpstr>Times New Roman</vt:lpstr>
      <vt:lpstr>Wingdings</vt:lpstr>
      <vt:lpstr>2_Tema de Office</vt:lpstr>
      <vt:lpstr>Diseño personalizado</vt:lpstr>
      <vt:lpstr>3_Diseño personalizado</vt:lpstr>
      <vt:lpstr>2_Diseño personalizado</vt:lpstr>
      <vt:lpstr>1_Diseño personalizado</vt:lpstr>
      <vt:lpstr>4_Diseño personalizado</vt:lpstr>
      <vt:lpstr>7_Diseño personalizado</vt:lpstr>
      <vt:lpstr>6_Diseño personalizado</vt:lpstr>
      <vt:lpstr>5_Diseño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Andres Felipe Marmolejo Egred</dc:creator>
  <cp:lastModifiedBy>Jerson</cp:lastModifiedBy>
  <cp:revision>275</cp:revision>
  <dcterms:created xsi:type="dcterms:W3CDTF">2022-02-16T19:30:53Z</dcterms:created>
  <dcterms:modified xsi:type="dcterms:W3CDTF">2022-11-22T03:45:16Z</dcterms:modified>
</cp:coreProperties>
</file>