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embeddedFontLst>
    <p:embeddedFont>
      <p:font typeface="Lato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0" roundtripDataSignature="AMtx7mh/W1guzB3gxpV5FyK2CnihvVm9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06741B-86E3-4834-9885-017D0E8BAB93}">
  <a:tblStyle styleId="{1406741B-86E3-4834-9885-017D0E8BAB93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0FC"/>
          </a:solidFill>
        </a:fill>
      </a:tcStyle>
    </a:wholeTbl>
    <a:band1H>
      <a:tcTxStyle/>
      <a:tcStyle>
        <a:fill>
          <a:solidFill>
            <a:srgbClr val="CCE0F8"/>
          </a:solidFill>
        </a:fill>
      </a:tcStyle>
    </a:band1H>
    <a:band2H>
      <a:tcTxStyle/>
    </a:band2H>
    <a:band1V>
      <a:tcTxStyle/>
      <a:tcStyle>
        <a:fill>
          <a:solidFill>
            <a:srgbClr val="CCE0F8"/>
          </a:solidFill>
        </a:fill>
      </a:tcStyle>
    </a:band1V>
    <a:band2V>
      <a:tcTxStyle/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7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37" Type="http://schemas.openxmlformats.org/officeDocument/2006/relationships/font" Target="fonts/OpenSans-bold.fntdata"/><Relationship Id="rId14" Type="http://schemas.openxmlformats.org/officeDocument/2006/relationships/slide" Target="slides/slide8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1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0.xml"/><Relationship Id="rId38" Type="http://schemas.openxmlformats.org/officeDocument/2006/relationships/font" Target="fonts/OpenSans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E:\Mis%20Documentos\PaNa\HeCo\Resguardos\Anexo%201_Compensacion%20Predial%20y%20AESGPR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Hoja1!$Q$37</c:f>
              <c:strCache>
                <c:ptCount val="1"/>
                <c:pt idx="0">
                  <c:v>Millones $</c:v>
                </c:pt>
              </c:strCache>
            </c:strRef>
          </c:tx>
          <c:spPr>
            <a:solidFill>
              <a:schemeClr val="accent3">
                <a:lumMod val="50000"/>
                <a:alpha val="85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Hoja1!$P$38:$P$45</c:f>
              <c:strCache>
                <c:ptCount val="8"/>
                <c:pt idx="0">
                  <c:v>Resto</c:v>
                </c:pt>
                <c:pt idx="1">
                  <c:v>Antioquia</c:v>
                </c:pt>
                <c:pt idx="2">
                  <c:v>Nariño</c:v>
                </c:pt>
                <c:pt idx="3">
                  <c:v>Caldas</c:v>
                </c:pt>
                <c:pt idx="4">
                  <c:v>Vaupés</c:v>
                </c:pt>
                <c:pt idx="5">
                  <c:v>La Guajira</c:v>
                </c:pt>
                <c:pt idx="6">
                  <c:v>Cauca</c:v>
                </c:pt>
                <c:pt idx="7">
                  <c:v>Chocó</c:v>
                </c:pt>
              </c:strCache>
            </c:strRef>
          </c:cat>
          <c:val>
            <c:numRef>
              <c:f>Hoja1!$Q$38:$Q$45</c:f>
              <c:numCache>
                <c:formatCode>_-* #,##0_-;\-* #,##0_-;_-* "-"??_-;_-@_-</c:formatCode>
                <c:ptCount val="8"/>
                <c:pt idx="0">
                  <c:v>10411.286622000001</c:v>
                </c:pt>
                <c:pt idx="1">
                  <c:v>4547.1280550000001</c:v>
                </c:pt>
                <c:pt idx="2">
                  <c:v>4690.5000479999999</c:v>
                </c:pt>
                <c:pt idx="3">
                  <c:v>5082.3114420000002</c:v>
                </c:pt>
                <c:pt idx="4">
                  <c:v>5324.0115809999998</c:v>
                </c:pt>
                <c:pt idx="5">
                  <c:v>15825.977768000001</c:v>
                </c:pt>
                <c:pt idx="6">
                  <c:v>16302.156489999999</c:v>
                </c:pt>
                <c:pt idx="7">
                  <c:v>33549.596533000004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D-408E-B70E-5E9887D9AEC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42270688"/>
        <c:axId val="342259456"/>
      </c:barChart>
      <c:catAx>
        <c:axId val="34227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2259456"/>
        <c:crosses val="autoZero"/>
        <c:auto val="1"/>
        <c:lblAlgn val="ctr"/>
        <c:lblOffset val="100"/>
        <c:noMultiLvlLbl val="0"/>
      </c:catAx>
      <c:valAx>
        <c:axId val="3422594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227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13" name="Google Shape;1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7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7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8" name="Google Shape;7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6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" name="Google Shape;81;p36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6" name="Google Shape;8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7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7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9" name="Google Shape;89;p37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3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4" name="Google Shape;9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8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8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1" name="Google Shape;10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9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9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4" name="Google Shape;104;p39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3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08" name="Google Shape;108;p39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es-MX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9" name="Google Shape;109;p39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es-MX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3">
  <p:cSld name="Columna 3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1" name="Google Shape;11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0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0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40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40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40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40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40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4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de imagen 3">
  <p:cSld name="Columna de imagen 3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3" name="Google Shape;12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1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1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41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7" name="Google Shape;127;p41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41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41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0" name="Google Shape;130;p41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1" name="Google Shape;131;p41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2" name="Google Shape;132;p41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3" name="Google Shape;133;p41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4" name="Google Shape;134;p4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8" name="Google Shape;13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2"/>
          <p:cNvSpPr txBox="1"/>
          <p:nvPr>
            <p:ph idx="1" type="body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4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5" name="Google Shape;14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3"/>
          <p:cNvSpPr txBox="1"/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3"/>
          <p:cNvSpPr txBox="1"/>
          <p:nvPr>
            <p:ph idx="1" type="body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4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4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4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0" name="Google Shape;2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7" name="Google Shape;2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9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4" name="Google Shape;3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9" name="Google Shape;3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5" name="Google Shape;4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8" name="Google Shape;48;p3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2" name="Google Shape;5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3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3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0" name="Google Shape;6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4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34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34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0" name="Google Shape;7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5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3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26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Relationship Id="rId5" Type="http://schemas.openxmlformats.org/officeDocument/2006/relationships/image" Target="../media/image52.png"/><Relationship Id="rId6" Type="http://schemas.openxmlformats.org/officeDocument/2006/relationships/image" Target="../media/image50.png"/><Relationship Id="rId7" Type="http://schemas.openxmlformats.org/officeDocument/2006/relationships/image" Target="../media/image57.png"/><Relationship Id="rId8" Type="http://schemas.openxmlformats.org/officeDocument/2006/relationships/image" Target="../media/image5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chart" Target="../charts/chart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Relationship Id="rId5" Type="http://schemas.openxmlformats.org/officeDocument/2006/relationships/image" Target="../media/image20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Relationship Id="rId5" Type="http://schemas.openxmlformats.org/officeDocument/2006/relationships/image" Target="../media/image39.png"/><Relationship Id="rId6" Type="http://schemas.openxmlformats.org/officeDocument/2006/relationships/image" Target="../media/image45.png"/><Relationship Id="rId7" Type="http://schemas.openxmlformats.org/officeDocument/2006/relationships/image" Target="../media/image4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image" Target="../media/image45.png"/><Relationship Id="rId6" Type="http://schemas.openxmlformats.org/officeDocument/2006/relationships/image" Target="../media/image4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45.png"/><Relationship Id="rId5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idx="1" type="subTitle"/>
          </p:nvPr>
        </p:nvSpPr>
        <p:spPr>
          <a:xfrm>
            <a:off x="288466" y="2141156"/>
            <a:ext cx="7355336" cy="2575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MX" sz="3200" cap="none">
                <a:solidFill>
                  <a:srgbClr val="595959"/>
                </a:solidFill>
              </a:rPr>
              <a:t>Conservación y Restauración de Cuencas Abastecedoras de Agua</a:t>
            </a:r>
            <a:endParaRPr sz="2000" cap="none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cap="none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2400" cap="none">
                <a:solidFill>
                  <a:srgbClr val="595959"/>
                </a:solidFill>
              </a:rPr>
              <a:t>¿Es financieramente sostenible?</a:t>
            </a:r>
            <a:endParaRPr/>
          </a:p>
        </p:txBody>
      </p:sp>
      <p:sp>
        <p:nvSpPr>
          <p:cNvPr id="162" name="Google Shape;162;p1"/>
          <p:cNvSpPr txBox="1"/>
          <p:nvPr/>
        </p:nvSpPr>
        <p:spPr>
          <a:xfrm>
            <a:off x="1060444" y="4329028"/>
            <a:ext cx="5811380" cy="1831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Guillermo Rudas Lleras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Economista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Miembro de la Junta Directiva del Acueducto Metropolitano de Bucaramanga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Miembro del Comité Académico del Foro Nacional Ambiental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Versión preliminar realizada con el apoyo de: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Asociación Colombiana de Ciudades Capitales (Asocapitales)</a:t>
            </a:r>
            <a:endParaRPr b="0" i="0" sz="24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63" name="Google Shape;163;p1"/>
          <p:cNvGrpSpPr/>
          <p:nvPr/>
        </p:nvGrpSpPr>
        <p:grpSpPr>
          <a:xfrm>
            <a:off x="8307525" y="0"/>
            <a:ext cx="3884475" cy="2973744"/>
            <a:chOff x="7567936" y="333286"/>
            <a:chExt cx="3270506" cy="2374039"/>
          </a:xfrm>
        </p:grpSpPr>
        <p:pic>
          <p:nvPicPr>
            <p:cNvPr id="164" name="Google Shape;16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67936" y="333286"/>
              <a:ext cx="2236360" cy="2374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47177" y="1682770"/>
              <a:ext cx="1091265" cy="101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747177" y="333286"/>
              <a:ext cx="1081620" cy="13590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/>
          <p:nvPr>
            <p:ph type="title"/>
          </p:nvPr>
        </p:nvSpPr>
        <p:spPr>
          <a:xfrm>
            <a:off x="8952692" y="5655750"/>
            <a:ext cx="2953079" cy="807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</a:pPr>
            <a:r>
              <a:rPr lang="es-MX" sz="2400" cap="none"/>
              <a:t>Sin palabras…</a:t>
            </a:r>
            <a:endParaRPr sz="2400"/>
          </a:p>
        </p:txBody>
      </p:sp>
      <p:grpSp>
        <p:nvGrpSpPr>
          <p:cNvPr id="290" name="Google Shape;290;p10"/>
          <p:cNvGrpSpPr/>
          <p:nvPr/>
        </p:nvGrpSpPr>
        <p:grpSpPr>
          <a:xfrm>
            <a:off x="0" y="1"/>
            <a:ext cx="4542817" cy="2733471"/>
            <a:chOff x="0" y="1"/>
            <a:chExt cx="8864358" cy="6857999"/>
          </a:xfrm>
        </p:grpSpPr>
        <p:pic>
          <p:nvPicPr>
            <p:cNvPr id="291" name="Google Shape;291;p10"/>
            <p:cNvPicPr preferRelativeResize="0"/>
            <p:nvPr/>
          </p:nvPicPr>
          <p:blipFill rotWithShape="1">
            <a:blip r:embed="rId3">
              <a:alphaModFix/>
            </a:blip>
            <a:srcRect b="2454" l="3691" r="2312" t="34347"/>
            <a:stretch/>
          </p:blipFill>
          <p:spPr>
            <a:xfrm>
              <a:off x="0" y="377505"/>
              <a:ext cx="8864358" cy="648049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2" name="Google Shape;292;p10"/>
            <p:cNvGrpSpPr/>
            <p:nvPr/>
          </p:nvGrpSpPr>
          <p:grpSpPr>
            <a:xfrm>
              <a:off x="354118" y="652540"/>
              <a:ext cx="4554212" cy="420657"/>
              <a:chOff x="269451" y="1043709"/>
              <a:chExt cx="4554212" cy="420657"/>
            </a:xfrm>
          </p:grpSpPr>
          <p:pic>
            <p:nvPicPr>
              <p:cNvPr id="293" name="Google Shape;293;p10"/>
              <p:cNvPicPr preferRelativeResize="0"/>
              <p:nvPr/>
            </p:nvPicPr>
            <p:blipFill rotWithShape="1">
              <a:blip r:embed="rId3">
                <a:alphaModFix/>
              </a:blip>
              <a:srcRect b="73312" l="0" r="68064" t="22261"/>
              <a:stretch/>
            </p:blipFill>
            <p:spPr>
              <a:xfrm>
                <a:off x="2031527" y="1043709"/>
                <a:ext cx="2792136" cy="4206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4" name="Google Shape;294;p10"/>
              <p:cNvPicPr preferRelativeResize="0"/>
              <p:nvPr/>
            </p:nvPicPr>
            <p:blipFill rotWithShape="1">
              <a:blip r:embed="rId3">
                <a:alphaModFix/>
              </a:blip>
              <a:srcRect b="77093" l="62170" r="15169" t="18482"/>
              <a:stretch/>
            </p:blipFill>
            <p:spPr>
              <a:xfrm>
                <a:off x="269451" y="1043709"/>
                <a:ext cx="1981199" cy="4206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5" name="Google Shape;295;p10"/>
            <p:cNvPicPr preferRelativeResize="0"/>
            <p:nvPr/>
          </p:nvPicPr>
          <p:blipFill rotWithShape="1">
            <a:blip r:embed="rId3">
              <a:alphaModFix/>
            </a:blip>
            <a:srcRect b="77547" l="0" r="37636" t="18482"/>
            <a:stretch/>
          </p:blipFill>
          <p:spPr>
            <a:xfrm>
              <a:off x="1" y="1"/>
              <a:ext cx="7010400" cy="48536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6" name="Google Shape;29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142" y="3145096"/>
            <a:ext cx="5193686" cy="293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935" y="5798030"/>
            <a:ext cx="295681" cy="7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0"/>
          <p:cNvPicPr preferRelativeResize="0"/>
          <p:nvPr/>
        </p:nvPicPr>
        <p:blipFill rotWithShape="1">
          <a:blip r:embed="rId3">
            <a:alphaModFix/>
          </a:blip>
          <a:srcRect b="91628" l="0" r="69659" t="0"/>
          <a:stretch/>
        </p:blipFill>
        <p:spPr>
          <a:xfrm>
            <a:off x="181480" y="504710"/>
            <a:ext cx="930275" cy="32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0"/>
          <p:cNvPicPr preferRelativeResize="0"/>
          <p:nvPr/>
        </p:nvPicPr>
        <p:blipFill rotWithShape="1">
          <a:blip r:embed="rId3">
            <a:alphaModFix/>
          </a:blip>
          <a:srcRect b="81324" l="0" r="67822" t="15392"/>
          <a:stretch/>
        </p:blipFill>
        <p:spPr>
          <a:xfrm>
            <a:off x="181479" y="839381"/>
            <a:ext cx="903031" cy="11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78009" y="273340"/>
            <a:ext cx="4290845" cy="239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78009" y="277980"/>
            <a:ext cx="587526" cy="233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58956" y="2733472"/>
            <a:ext cx="4038746" cy="314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58956" y="2733472"/>
            <a:ext cx="1430162" cy="24498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0"/>
          <p:cNvSpPr/>
          <p:nvPr/>
        </p:nvSpPr>
        <p:spPr>
          <a:xfrm>
            <a:off x="9358008" y="1108953"/>
            <a:ext cx="2708269" cy="1563644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15875">
            <a:solidFill>
              <a:srgbClr val="964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>
                <a:solidFill>
                  <a:srgbClr val="1C1C1C"/>
                </a:solidFill>
                <a:latin typeface="Lato"/>
                <a:ea typeface="Lato"/>
                <a:cs typeface="Lato"/>
                <a:sym typeface="Lato"/>
              </a:rPr>
              <a:t>31 de marzo de 2017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>
              <a:solidFill>
                <a:srgbClr val="1C1C1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336 personas murieron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71 desaparecidas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398 gravemente heridas 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5269" y="409317"/>
            <a:ext cx="10261462" cy="58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1"/>
          <p:cNvSpPr/>
          <p:nvPr/>
        </p:nvSpPr>
        <p:spPr>
          <a:xfrm>
            <a:off x="4425297" y="4761703"/>
            <a:ext cx="3341405" cy="112465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3860" y="52165"/>
                </a:moveTo>
                <a:lnTo>
                  <a:pt x="-3493" y="-21257"/>
                </a:lnTo>
                <a:lnTo>
                  <a:pt x="81709" y="-22154"/>
                </a:lnTo>
                <a:lnTo>
                  <a:pt x="89785" y="-43336"/>
                </a:lnTo>
              </a:path>
            </a:pathLst>
          </a:custGeom>
          <a:solidFill>
            <a:srgbClr val="C00000">
              <a:alpha val="20000"/>
            </a:srgbClr>
          </a:solidFill>
          <a:ln cap="flat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Agosto/2021 a Nov/2022: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271 personas fallecidas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 348 heridas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743.337 personas afectadas</a:t>
            </a:r>
            <a:endParaRPr/>
          </a:p>
        </p:txBody>
      </p:sp>
      <p:sp>
        <p:nvSpPr>
          <p:cNvPr id="311" name="Google Shape;311;p11"/>
          <p:cNvSpPr/>
          <p:nvPr/>
        </p:nvSpPr>
        <p:spPr>
          <a:xfrm>
            <a:off x="6772723" y="2775383"/>
            <a:ext cx="1512606" cy="1828800"/>
          </a:xfrm>
          <a:prstGeom prst="ellipse">
            <a:avLst/>
          </a:prstGeom>
          <a:solidFill>
            <a:srgbClr val="C00000">
              <a:alpha val="14117"/>
            </a:srgbClr>
          </a:solidFill>
          <a:ln cap="flat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"/>
          <p:cNvSpPr txBox="1"/>
          <p:nvPr>
            <p:ph type="title"/>
          </p:nvPr>
        </p:nvSpPr>
        <p:spPr>
          <a:xfrm>
            <a:off x="1115110" y="1289958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800"/>
              <a:buFont typeface="Twentieth Century"/>
              <a:buNone/>
            </a:pPr>
            <a:r>
              <a:rPr lang="es-MX" sz="4800" cap="none">
                <a:solidFill>
                  <a:srgbClr val="7F7F7F"/>
                </a:solidFill>
              </a:rPr>
              <a:t>¿Hay recursos financieros para el manejo sostenible de las cuencas y su adaptación al cambio climático?</a:t>
            </a:r>
            <a:endParaRPr sz="4800" cap="none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/>
          <p:nvPr/>
        </p:nvSpPr>
        <p:spPr>
          <a:xfrm>
            <a:off x="11013045" y="4249325"/>
            <a:ext cx="1101724" cy="36253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426625"/>
              </a:gs>
              <a:gs pos="50000">
                <a:srgbClr val="B5D999"/>
              </a:gs>
              <a:gs pos="100000">
                <a:srgbClr val="426625"/>
              </a:gs>
            </a:gsLst>
            <a:lin ang="5400000" scaled="0"/>
          </a:gradFill>
          <a:ln>
            <a:noFill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13"/>
          <p:cNvGrpSpPr/>
          <p:nvPr/>
        </p:nvGrpSpPr>
        <p:grpSpPr>
          <a:xfrm>
            <a:off x="616475" y="1495341"/>
            <a:ext cx="11498294" cy="7723642"/>
            <a:chOff x="616475" y="1495341"/>
            <a:chExt cx="11498294" cy="7723642"/>
          </a:xfrm>
        </p:grpSpPr>
        <p:grpSp>
          <p:nvGrpSpPr>
            <p:cNvPr id="323" name="Google Shape;323;p13"/>
            <p:cNvGrpSpPr/>
            <p:nvPr/>
          </p:nvGrpSpPr>
          <p:grpSpPr>
            <a:xfrm>
              <a:off x="616475" y="1495341"/>
              <a:ext cx="9572865" cy="7723642"/>
              <a:chOff x="477316" y="-542180"/>
              <a:chExt cx="9572865" cy="7723642"/>
            </a:xfrm>
          </p:grpSpPr>
          <p:sp>
            <p:nvSpPr>
              <p:cNvPr id="324" name="Google Shape;324;p13"/>
              <p:cNvSpPr/>
              <p:nvPr/>
            </p:nvSpPr>
            <p:spPr>
              <a:xfrm>
                <a:off x="3980072" y="-55886"/>
                <a:ext cx="2700005" cy="971996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13"/>
              <p:cNvSpPr txBox="1"/>
              <p:nvPr/>
            </p:nvSpPr>
            <p:spPr>
              <a:xfrm>
                <a:off x="4027521" y="-8437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wentieth Century"/>
                  <a:buNone/>
                </a:pPr>
                <a:r>
                  <a:t/>
                </a:r>
                <a:endParaRPr b="0" sz="12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6020353" y="182564"/>
                <a:ext cx="4029828" cy="4029828"/>
              </a:xfrm>
              <a:custGeom>
                <a:rect b="b" l="l" r="r" t="t"/>
                <a:pathLst>
                  <a:path extrusionOk="0" h="120000" w="120000">
                    <a:moveTo>
                      <a:pt x="14011" y="21464"/>
                    </a:moveTo>
                    <a:lnTo>
                      <a:pt x="14011" y="21464"/>
                    </a:lnTo>
                    <a:cubicBezTo>
                      <a:pt x="24842" y="8539"/>
                      <a:pt x="40611" y="768"/>
                      <a:pt x="57459" y="54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6946220" y="183738"/>
                <a:ext cx="2700005" cy="971996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13"/>
              <p:cNvSpPr txBox="1"/>
              <p:nvPr/>
            </p:nvSpPr>
            <p:spPr>
              <a:xfrm>
                <a:off x="6993669" y="231187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wentieth Century"/>
                  <a:buNone/>
                </a:pPr>
                <a:r>
                  <a:t/>
                </a:r>
                <a:endParaRPr b="0" sz="12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4520329" y="-542180"/>
                <a:ext cx="4029828" cy="4029828"/>
              </a:xfrm>
              <a:custGeom>
                <a:rect b="b" l="l" r="r" t="t"/>
                <a:pathLst>
                  <a:path extrusionOk="0" h="120000" w="120000">
                    <a:moveTo>
                      <a:pt x="119273" y="50685"/>
                    </a:moveTo>
                    <a:lnTo>
                      <a:pt x="119273" y="50685"/>
                    </a:lnTo>
                    <a:cubicBezTo>
                      <a:pt x="119915" y="54769"/>
                      <a:pt x="120133" y="58909"/>
                      <a:pt x="119923" y="6303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7285499" y="1579009"/>
                <a:ext cx="2700005" cy="971996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13"/>
              <p:cNvSpPr txBox="1"/>
              <p:nvPr/>
            </p:nvSpPr>
            <p:spPr>
              <a:xfrm>
                <a:off x="7332948" y="1626458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1900" lIns="41900" spcFirstLastPara="1" rIns="41900" wrap="square" tIns="41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Twentieth Century"/>
                  <a:buNone/>
                </a:pPr>
                <a:r>
                  <a:t/>
                </a:r>
                <a:endParaRPr b="0" sz="1100">
                  <a:solidFill>
                    <a:srgbClr val="F2F2F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1962299" y="145487"/>
                <a:ext cx="6847163" cy="6847163"/>
              </a:xfrm>
              <a:custGeom>
                <a:rect b="b" l="l" r="r" t="t"/>
                <a:pathLst>
                  <a:path extrusionOk="0" h="120000" w="120000">
                    <a:moveTo>
                      <a:pt x="117631" y="43307"/>
                    </a:moveTo>
                    <a:lnTo>
                      <a:pt x="117631" y="43307"/>
                    </a:lnTo>
                    <a:cubicBezTo>
                      <a:pt x="126720" y="74687"/>
                      <a:pt x="109033" y="107571"/>
                      <a:pt x="77842" y="117286"/>
                    </a:cubicBezTo>
                    <a:cubicBezTo>
                      <a:pt x="46650" y="127000"/>
                      <a:pt x="13419" y="109975"/>
                      <a:pt x="3082" y="78984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477316" y="3615135"/>
                <a:ext cx="2700005" cy="971996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3"/>
              <p:cNvSpPr txBox="1"/>
              <p:nvPr/>
            </p:nvSpPr>
            <p:spPr>
              <a:xfrm>
                <a:off x="524765" y="3662584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wentieth Century"/>
                  <a:buNone/>
                </a:pPr>
                <a:r>
                  <a:t/>
                </a:r>
                <a:endParaRPr b="0" sz="1200">
                  <a:solidFill>
                    <a:srgbClr val="D8D8D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1627012" y="83598"/>
                <a:ext cx="7097864" cy="7097864"/>
              </a:xfrm>
              <a:custGeom>
                <a:rect b="b" l="l" r="r" t="t"/>
                <a:pathLst>
                  <a:path extrusionOk="0" h="120000" w="120000">
                    <a:moveTo>
                      <a:pt x="19" y="58506"/>
                    </a:moveTo>
                    <a:lnTo>
                      <a:pt x="19" y="58506"/>
                    </a:lnTo>
                    <a:cubicBezTo>
                      <a:pt x="832" y="25847"/>
                      <a:pt x="27625" y="-159"/>
                      <a:pt x="60294" y="1"/>
                    </a:cubicBezTo>
                    <a:cubicBezTo>
                      <a:pt x="92964" y="161"/>
                      <a:pt x="119500" y="26428"/>
                      <a:pt x="119994" y="59094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7137857" y="3649925"/>
                <a:ext cx="2700005" cy="1104075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13"/>
              <p:cNvSpPr txBox="1"/>
              <p:nvPr/>
            </p:nvSpPr>
            <p:spPr>
              <a:xfrm>
                <a:off x="7191753" y="3703821"/>
                <a:ext cx="2592213" cy="9962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1900" lIns="41900" spcFirstLastPara="1" rIns="41900" wrap="square" tIns="41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Twentieth Century"/>
                  <a:buNone/>
                </a:pPr>
                <a:r>
                  <a:t/>
                </a:r>
                <a:endParaRPr b="0" sz="1100">
                  <a:solidFill>
                    <a:srgbClr val="D8D8D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1510052" y="-430732"/>
                <a:ext cx="7040343" cy="7040343"/>
              </a:xfrm>
              <a:custGeom>
                <a:rect b="b" l="l" r="r" t="t"/>
                <a:pathLst>
                  <a:path extrusionOk="0" h="120000" w="120000">
                    <a:moveTo>
                      <a:pt x="112290" y="89423"/>
                    </a:moveTo>
                    <a:cubicBezTo>
                      <a:pt x="96269" y="117894"/>
                      <a:pt x="60414" y="128316"/>
                      <a:pt x="31628" y="112868"/>
                    </a:cubicBezTo>
                    <a:cubicBezTo>
                      <a:pt x="2842" y="97420"/>
                      <a:pt x="-8295" y="61780"/>
                      <a:pt x="6575" y="32691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774606" y="452880"/>
                <a:ext cx="2700005" cy="971996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13"/>
              <p:cNvSpPr txBox="1"/>
              <p:nvPr/>
            </p:nvSpPr>
            <p:spPr>
              <a:xfrm>
                <a:off x="822055" y="500329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wentieth Century"/>
                  <a:buNone/>
                </a:pPr>
                <a:r>
                  <a:t/>
                </a:r>
                <a:endParaRPr b="0" sz="1200">
                  <a:solidFill>
                    <a:srgbClr val="F2F2F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783225" y="416948"/>
                <a:ext cx="4029828" cy="4029828"/>
              </a:xfrm>
              <a:custGeom>
                <a:rect b="b" l="l" r="r" t="t"/>
                <a:pathLst>
                  <a:path extrusionOk="0" h="120000" w="120000">
                    <a:moveTo>
                      <a:pt x="49187" y="982"/>
                    </a:moveTo>
                    <a:lnTo>
                      <a:pt x="49187" y="982"/>
                    </a:lnTo>
                    <a:cubicBezTo>
                      <a:pt x="65141" y="-1941"/>
                      <a:pt x="81598" y="1719"/>
                      <a:pt x="94809" y="1112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2" name="Google Shape;342;p13"/>
            <p:cNvGrpSpPr/>
            <p:nvPr/>
          </p:nvGrpSpPr>
          <p:grpSpPr>
            <a:xfrm>
              <a:off x="4418413" y="4420968"/>
              <a:ext cx="1842290" cy="1190853"/>
              <a:chOff x="4424951" y="4413960"/>
              <a:chExt cx="1842290" cy="1190853"/>
            </a:xfrm>
          </p:grpSpPr>
          <p:grpSp>
            <p:nvGrpSpPr>
              <p:cNvPr id="343" name="Google Shape;343;p13"/>
              <p:cNvGrpSpPr/>
              <p:nvPr/>
            </p:nvGrpSpPr>
            <p:grpSpPr>
              <a:xfrm>
                <a:off x="4424951" y="4413960"/>
                <a:ext cx="1766657" cy="1040359"/>
                <a:chOff x="174661" y="168794"/>
                <a:chExt cx="11179139" cy="4495147"/>
              </a:xfrm>
            </p:grpSpPr>
            <p:pic>
              <p:nvPicPr>
                <p:cNvPr id="344" name="Google Shape;344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174661" y="168794"/>
                  <a:ext cx="11179139" cy="44951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5" name="Google Shape;345;p1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299829" y="3722349"/>
                  <a:ext cx="1436503" cy="7571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46" name="Google Shape;346;p13"/>
              <p:cNvSpPr txBox="1"/>
              <p:nvPr/>
            </p:nvSpPr>
            <p:spPr>
              <a:xfrm>
                <a:off x="5492670" y="5404758"/>
                <a:ext cx="774571" cy="200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7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Inderena (1990)</a:t>
                </a:r>
                <a:endParaRPr sz="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47" name="Google Shape;347;p13"/>
            <p:cNvSpPr/>
            <p:nvPr/>
          </p:nvSpPr>
          <p:spPr>
            <a:xfrm rot="1964042">
              <a:off x="3658418" y="3679486"/>
              <a:ext cx="720000" cy="180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2F2F2"/>
            </a:solidFill>
            <a:ln cap="flat" cmpd="sng" w="15875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" name="Google Shape;348;p13"/>
            <p:cNvSpPr/>
            <p:nvPr/>
          </p:nvSpPr>
          <p:spPr>
            <a:xfrm rot="9575557">
              <a:off x="6543189" y="4215743"/>
              <a:ext cx="720000" cy="180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2F2F2"/>
            </a:solidFill>
            <a:ln cap="flat" cmpd="sng" w="15875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1100362" y="4709852"/>
              <a:ext cx="2016000" cy="6840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rgbClr val="D8D8D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Obras x Impuestos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>
                  <a:solidFill>
                    <a:srgbClr val="D8D8D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Ley 2010/19 (ET Art 800-1)</a:t>
              </a:r>
              <a:endParaRPr sz="1200">
                <a:solidFill>
                  <a:srgbClr val="D8D8D8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528593" y="4814444"/>
              <a:ext cx="2016000" cy="6840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D8D8D8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11013045" y="4670742"/>
              <a:ext cx="1101724" cy="362534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1126636" y="3753866"/>
              <a:ext cx="2016000" cy="6840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>
                  <a:solidFill>
                    <a:srgbClr val="F2F2F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221</a:t>
              </a:r>
              <a:endParaRPr sz="1200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 rot="1209326">
              <a:off x="3297955" y="4226411"/>
              <a:ext cx="720000" cy="180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2F2F2"/>
            </a:solidFill>
            <a:ln cap="flat" cmpd="sng" w="15875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4" name="Google Shape;354;p13"/>
            <p:cNvSpPr txBox="1"/>
            <p:nvPr/>
          </p:nvSpPr>
          <p:spPr>
            <a:xfrm>
              <a:off x="4086152" y="5960525"/>
              <a:ext cx="248367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2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Baja articulación Baja eficiencia</a:t>
              </a:r>
              <a:endParaRPr/>
            </a:p>
          </p:txBody>
        </p:sp>
      </p:grpSp>
      <p:sp>
        <p:nvSpPr>
          <p:cNvPr id="355" name="Google Shape;355;p13"/>
          <p:cNvSpPr txBox="1"/>
          <p:nvPr>
            <p:ph type="title"/>
          </p:nvPr>
        </p:nvSpPr>
        <p:spPr>
          <a:xfrm>
            <a:off x="913775" y="618517"/>
            <a:ext cx="10604309" cy="1097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es-MX" sz="4000" cap="none"/>
              <a:t>Conservación de Cuencas Hidrográficas</a:t>
            </a:r>
            <a:br>
              <a:rPr lang="es-MX" cap="none"/>
            </a:br>
            <a:r>
              <a:rPr lang="es-MX" cap="none"/>
              <a:t>Múltiples Fuentes de Financiación</a:t>
            </a:r>
            <a:endParaRPr cap="none"/>
          </a:p>
        </p:txBody>
      </p:sp>
      <p:grpSp>
        <p:nvGrpSpPr>
          <p:cNvPr id="356" name="Google Shape;356;p13"/>
          <p:cNvGrpSpPr/>
          <p:nvPr/>
        </p:nvGrpSpPr>
        <p:grpSpPr>
          <a:xfrm>
            <a:off x="7271977" y="5682399"/>
            <a:ext cx="2700005" cy="1104075"/>
            <a:chOff x="7137857" y="3649925"/>
            <a:chExt cx="2700005" cy="1104075"/>
          </a:xfrm>
        </p:grpSpPr>
        <p:sp>
          <p:nvSpPr>
            <p:cNvPr id="357" name="Google Shape;357;p13"/>
            <p:cNvSpPr/>
            <p:nvPr/>
          </p:nvSpPr>
          <p:spPr>
            <a:xfrm>
              <a:off x="7137857" y="3649925"/>
              <a:ext cx="2700005" cy="110407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26625"/>
                </a:gs>
                <a:gs pos="50000">
                  <a:srgbClr val="B5D999">
                    <a:alpha val="49803"/>
                  </a:srgbClr>
                </a:gs>
                <a:gs pos="100000">
                  <a:srgbClr val="639938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3"/>
            <p:cNvSpPr txBox="1"/>
            <p:nvPr/>
          </p:nvSpPr>
          <p:spPr>
            <a:xfrm>
              <a:off x="7191753" y="3703821"/>
              <a:ext cx="2592213" cy="996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F05"/>
                </a:buClr>
                <a:buSzPts val="1800"/>
                <a:buFont typeface="Twentieth Century"/>
                <a:buNone/>
              </a:pPr>
              <a:r>
                <a:rPr b="0" lang="es-MX" sz="18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CAR y Centros Urbanos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A0F05"/>
                </a:buClr>
                <a:buSzPts val="1200"/>
                <a:buFont typeface="Twentieth Century"/>
                <a:buNone/>
              </a:pPr>
              <a:r>
                <a:rPr b="0" lang="es-MX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Tasas de uso del agua (cuencas)</a:t>
              </a:r>
              <a:endParaRPr b="0" sz="1200">
                <a:solidFill>
                  <a:srgbClr val="0A0F0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F05"/>
                </a:buClr>
                <a:buSzPts val="1200"/>
                <a:buFont typeface="Twentieth Century"/>
                <a:buNone/>
              </a:pPr>
              <a:r>
                <a:rPr b="0" lang="es-MX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Tasas retributivas por vertimientos Trasferencias del sector eléctrico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F05"/>
                </a:buClr>
                <a:buSzPts val="1200"/>
                <a:buFont typeface="Twentieth Century"/>
                <a:buNone/>
              </a:pPr>
              <a:r>
                <a:rPr b="0" lang="es-MX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(Ley 99/93 Artículos 43 y Art 45)</a:t>
              </a:r>
              <a:endParaRPr b="0" sz="1200">
                <a:solidFill>
                  <a:srgbClr val="0A0F0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wentieth Century"/>
                <a:buNone/>
              </a:pPr>
              <a:r>
                <a:t/>
              </a:r>
              <a:endParaRPr b="0" sz="1100">
                <a:solidFill>
                  <a:srgbClr val="0A0F0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59" name="Google Shape;359;p13"/>
          <p:cNvGrpSpPr/>
          <p:nvPr/>
        </p:nvGrpSpPr>
        <p:grpSpPr>
          <a:xfrm>
            <a:off x="7418302" y="3604505"/>
            <a:ext cx="2700005" cy="971996"/>
            <a:chOff x="7285499" y="1579009"/>
            <a:chExt cx="2700005" cy="971996"/>
          </a:xfrm>
        </p:grpSpPr>
        <p:sp>
          <p:nvSpPr>
            <p:cNvPr id="360" name="Google Shape;360;p13"/>
            <p:cNvSpPr/>
            <p:nvPr/>
          </p:nvSpPr>
          <p:spPr>
            <a:xfrm>
              <a:off x="7285499" y="1579009"/>
              <a:ext cx="2700005" cy="97199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26625"/>
                </a:gs>
                <a:gs pos="50000">
                  <a:srgbClr val="B5D999">
                    <a:alpha val="49803"/>
                  </a:srgbClr>
                </a:gs>
                <a:gs pos="100000">
                  <a:srgbClr val="639938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3"/>
            <p:cNvSpPr txBox="1"/>
            <p:nvPr/>
          </p:nvSpPr>
          <p:spPr>
            <a:xfrm>
              <a:off x="7332948" y="1626458"/>
              <a:ext cx="2605107" cy="877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F05"/>
                </a:buClr>
                <a:buSzPts val="1800"/>
                <a:buFont typeface="Twentieth Century"/>
                <a:buNone/>
              </a:pPr>
              <a:r>
                <a:rPr b="0" lang="es-MX" sz="18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Municipios y departamentos</a:t>
              </a:r>
              <a:endParaRPr b="0" sz="1800">
                <a:solidFill>
                  <a:srgbClr val="0A0F0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A0F05"/>
                </a:buClr>
                <a:buSzPts val="1200"/>
                <a:buFont typeface="Twentieth Century"/>
                <a:buNone/>
              </a:pPr>
              <a:r>
                <a:rPr b="0" lang="es-MX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Inversión en cuencas abastecedoras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F05"/>
                </a:buClr>
                <a:buSzPts val="1200"/>
                <a:buFont typeface="Twentieth Century"/>
                <a:buNone/>
              </a:pPr>
              <a:r>
                <a:rPr b="0" lang="es-MX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(Ley 99/93 Art. 111)</a:t>
              </a:r>
              <a:endParaRPr b="0" sz="1200">
                <a:solidFill>
                  <a:srgbClr val="0A0F0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wentieth Century"/>
                <a:buNone/>
              </a:pPr>
              <a:r>
                <a:t/>
              </a:r>
              <a:endParaRPr b="0" sz="1100">
                <a:solidFill>
                  <a:srgbClr val="0A0F0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62" name="Google Shape;362;p13"/>
          <p:cNvGrpSpPr/>
          <p:nvPr/>
        </p:nvGrpSpPr>
        <p:grpSpPr>
          <a:xfrm>
            <a:off x="607613" y="5665838"/>
            <a:ext cx="2700005" cy="971996"/>
            <a:chOff x="477316" y="3615135"/>
            <a:chExt cx="2700005" cy="971996"/>
          </a:xfrm>
        </p:grpSpPr>
        <p:sp>
          <p:nvSpPr>
            <p:cNvPr id="363" name="Google Shape;363;p13"/>
            <p:cNvSpPr/>
            <p:nvPr/>
          </p:nvSpPr>
          <p:spPr>
            <a:xfrm>
              <a:off x="477316" y="3615135"/>
              <a:ext cx="2700005" cy="97199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26625"/>
                </a:gs>
                <a:gs pos="50000">
                  <a:srgbClr val="B5D999">
                    <a:alpha val="49803"/>
                  </a:srgbClr>
                </a:gs>
                <a:gs pos="100000">
                  <a:srgbClr val="639938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3"/>
            <p:cNvSpPr txBox="1"/>
            <p:nvPr/>
          </p:nvSpPr>
          <p:spPr>
            <a:xfrm>
              <a:off x="524765" y="3662584"/>
              <a:ext cx="2605107" cy="877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F05"/>
                </a:buClr>
                <a:buSzPts val="2000"/>
                <a:buFont typeface="Twentieth Century"/>
                <a:buNone/>
              </a:pPr>
              <a:r>
                <a:rPr b="0" lang="es-MX" sz="20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Sector Privado </a:t>
              </a:r>
              <a:r>
                <a:rPr b="0" lang="es-MX" sz="11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(Licencias)</a:t>
              </a:r>
              <a:endParaRPr b="0" sz="1100">
                <a:solidFill>
                  <a:srgbClr val="0A0F0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F05"/>
                </a:buClr>
                <a:buSzPts val="1200"/>
                <a:buFont typeface="Twentieth Century"/>
                <a:buNone/>
              </a:pPr>
              <a:r>
                <a:rPr b="0" lang="es-MX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Conservación de cuencas</a:t>
              </a:r>
              <a:endParaRPr b="0" sz="1200">
                <a:solidFill>
                  <a:srgbClr val="0A0F0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F05"/>
                </a:buClr>
                <a:buSzPts val="1200"/>
                <a:buFont typeface="Twentieth Century"/>
                <a:buNone/>
              </a:pPr>
              <a:r>
                <a:rPr b="0" lang="es-MX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Compensación impactos a la biota</a:t>
              </a:r>
              <a:endParaRPr b="0" sz="1200">
                <a:solidFill>
                  <a:srgbClr val="0A0F0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F05"/>
                </a:buClr>
                <a:buSzPts val="1200"/>
                <a:buFont typeface="Twentieth Century"/>
                <a:buNone/>
              </a:pPr>
              <a:r>
                <a:rPr b="0" lang="es-MX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Ley 99/93 Artículos 43 y 57</a:t>
              </a:r>
              <a:endParaRPr b="0" sz="1200">
                <a:solidFill>
                  <a:srgbClr val="0A0F0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65" name="Google Shape;365;p13"/>
          <p:cNvGrpSpPr/>
          <p:nvPr/>
        </p:nvGrpSpPr>
        <p:grpSpPr>
          <a:xfrm>
            <a:off x="7049755" y="2208194"/>
            <a:ext cx="2700005" cy="971996"/>
            <a:chOff x="6946220" y="183738"/>
            <a:chExt cx="2700005" cy="971996"/>
          </a:xfrm>
        </p:grpSpPr>
        <p:sp>
          <p:nvSpPr>
            <p:cNvPr id="366" name="Google Shape;366;p13"/>
            <p:cNvSpPr/>
            <p:nvPr/>
          </p:nvSpPr>
          <p:spPr>
            <a:xfrm>
              <a:off x="6946220" y="183738"/>
              <a:ext cx="2700005" cy="97199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26625"/>
                </a:gs>
                <a:gs pos="50000">
                  <a:srgbClr val="B5D999">
                    <a:alpha val="49803"/>
                  </a:srgbClr>
                </a:gs>
                <a:gs pos="100000">
                  <a:srgbClr val="639938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3"/>
            <p:cNvSpPr txBox="1"/>
            <p:nvPr/>
          </p:nvSpPr>
          <p:spPr>
            <a:xfrm>
              <a:off x="6993669" y="231187"/>
              <a:ext cx="2605107" cy="877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F05"/>
                </a:buClr>
                <a:buSzPts val="2000"/>
                <a:buFont typeface="Twentieth Century"/>
                <a:buNone/>
              </a:pPr>
              <a:r>
                <a:rPr b="0" lang="es-MX" sz="20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 G de Regalías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A0F05"/>
                </a:buClr>
                <a:buSzPts val="1200"/>
                <a:buFont typeface="Twentieth Century"/>
                <a:buNone/>
              </a:pPr>
              <a:r>
                <a:rPr b="0" lang="es-MX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3% áreas estratégicas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F05"/>
                </a:buClr>
                <a:buSzPts val="1200"/>
                <a:buFont typeface="Twentieth Century"/>
                <a:buNone/>
              </a:pPr>
              <a:r>
                <a:rPr b="0" lang="es-MX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2% CTeI ambiental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F05"/>
                </a:buClr>
                <a:buSzPts val="1200"/>
                <a:buFont typeface="Twentieth Century"/>
                <a:buNone/>
              </a:pPr>
              <a:r>
                <a:rPr b="0" lang="es-MX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CP Art 360 y 361</a:t>
              </a:r>
              <a:endParaRPr/>
            </a:p>
          </p:txBody>
        </p:sp>
      </p:grpSp>
      <p:grpSp>
        <p:nvGrpSpPr>
          <p:cNvPr id="368" name="Google Shape;368;p13"/>
          <p:cNvGrpSpPr/>
          <p:nvPr/>
        </p:nvGrpSpPr>
        <p:grpSpPr>
          <a:xfrm>
            <a:off x="894319" y="2488269"/>
            <a:ext cx="2700005" cy="971996"/>
            <a:chOff x="774606" y="452880"/>
            <a:chExt cx="2700005" cy="971996"/>
          </a:xfrm>
        </p:grpSpPr>
        <p:sp>
          <p:nvSpPr>
            <p:cNvPr id="369" name="Google Shape;369;p13"/>
            <p:cNvSpPr/>
            <p:nvPr/>
          </p:nvSpPr>
          <p:spPr>
            <a:xfrm>
              <a:off x="774606" y="452880"/>
              <a:ext cx="2700005" cy="97199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26625"/>
                </a:gs>
                <a:gs pos="50000">
                  <a:srgbClr val="B5D999">
                    <a:alpha val="49803"/>
                  </a:srgbClr>
                </a:gs>
                <a:gs pos="100000">
                  <a:srgbClr val="639938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3"/>
            <p:cNvSpPr txBox="1"/>
            <p:nvPr/>
          </p:nvSpPr>
          <p:spPr>
            <a:xfrm>
              <a:off x="822055" y="500329"/>
              <a:ext cx="2605107" cy="877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F05"/>
                </a:buClr>
                <a:buSzPts val="2000"/>
                <a:buFont typeface="Twentieth Century"/>
                <a:buNone/>
              </a:pPr>
              <a:r>
                <a:rPr b="0" lang="es-MX" sz="20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Impuesto al Carbono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A0F05"/>
                </a:buClr>
                <a:buSzPts val="1200"/>
                <a:buFont typeface="Twentieth Century"/>
                <a:buNone/>
              </a:pPr>
              <a:r>
                <a:rPr b="0" lang="es-MX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80% Conservación ambiental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A0F05"/>
                </a:buClr>
                <a:buSzPts val="1200"/>
                <a:buFont typeface="Twentieth Century"/>
                <a:buNone/>
              </a:pPr>
              <a:r>
                <a:rPr b="0" lang="es-MX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Reforma Tributaria 2022</a:t>
              </a:r>
              <a:endParaRPr/>
            </a:p>
          </p:txBody>
        </p:sp>
      </p:grpSp>
      <p:sp>
        <p:nvSpPr>
          <p:cNvPr id="371" name="Google Shape;371;p13"/>
          <p:cNvSpPr/>
          <p:nvPr/>
        </p:nvSpPr>
        <p:spPr>
          <a:xfrm>
            <a:off x="1099969" y="4691276"/>
            <a:ext cx="2016000" cy="684000"/>
          </a:xfrm>
          <a:prstGeom prst="roundRect">
            <a:avLst>
              <a:gd fmla="val 16667" name="adj"/>
            </a:avLst>
          </a:prstGeom>
          <a:solidFill>
            <a:srgbClr val="CEE5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Obras x Impuestos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Ley 2010/19 (ET Art 800-1)</a:t>
            </a:r>
            <a:endParaRPr sz="1200">
              <a:solidFill>
                <a:srgbClr val="22351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2" name="Google Shape;372;p13"/>
          <p:cNvSpPr/>
          <p:nvPr/>
        </p:nvSpPr>
        <p:spPr>
          <a:xfrm>
            <a:off x="11031248" y="4814444"/>
            <a:ext cx="1101724" cy="362534"/>
          </a:xfrm>
          <a:prstGeom prst="roundRect">
            <a:avLst>
              <a:gd fmla="val 16667" name="adj"/>
            </a:avLst>
          </a:prstGeom>
          <a:solidFill>
            <a:srgbClr val="CEE5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1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Inversiones Voluntarias</a:t>
            </a:r>
            <a:endParaRPr b="1" sz="900">
              <a:solidFill>
                <a:srgbClr val="22351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3" name="Google Shape;373;p13"/>
          <p:cNvSpPr/>
          <p:nvPr/>
        </p:nvSpPr>
        <p:spPr>
          <a:xfrm>
            <a:off x="1106859" y="3769486"/>
            <a:ext cx="2016000" cy="684000"/>
          </a:xfrm>
          <a:prstGeom prst="roundRect">
            <a:avLst>
              <a:gd fmla="val 16667" name="adj"/>
            </a:avLst>
          </a:prstGeom>
          <a:solidFill>
            <a:srgbClr val="CEE5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 causación </a:t>
            </a:r>
            <a:r>
              <a:rPr lang="es-MX" sz="16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Impuesto Carbono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Ley 1819/16 Art 221</a:t>
            </a:r>
            <a:endParaRPr sz="1200">
              <a:solidFill>
                <a:srgbClr val="22351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4" name="Google Shape;374;p13"/>
          <p:cNvSpPr/>
          <p:nvPr/>
        </p:nvSpPr>
        <p:spPr>
          <a:xfrm>
            <a:off x="7528593" y="4818520"/>
            <a:ext cx="2016000" cy="684000"/>
          </a:xfrm>
          <a:prstGeom prst="roundRect">
            <a:avLst>
              <a:gd fmla="val 16667" name="adj"/>
            </a:avLst>
          </a:prstGeom>
          <a:solidFill>
            <a:srgbClr val="CEE5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Cooperación Internacional</a:t>
            </a:r>
            <a:endParaRPr sz="1800">
              <a:solidFill>
                <a:srgbClr val="22351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75" name="Google Shape;375;p13"/>
          <p:cNvGrpSpPr/>
          <p:nvPr/>
        </p:nvGrpSpPr>
        <p:grpSpPr>
          <a:xfrm>
            <a:off x="4118818" y="1964772"/>
            <a:ext cx="2700005" cy="971996"/>
            <a:chOff x="3980072" y="-55886"/>
            <a:chExt cx="2700005" cy="971996"/>
          </a:xfrm>
        </p:grpSpPr>
        <p:sp>
          <p:nvSpPr>
            <p:cNvPr id="376" name="Google Shape;376;p13"/>
            <p:cNvSpPr/>
            <p:nvPr/>
          </p:nvSpPr>
          <p:spPr>
            <a:xfrm>
              <a:off x="3980072" y="-55886"/>
              <a:ext cx="2700005" cy="97199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26625"/>
                </a:gs>
                <a:gs pos="50000">
                  <a:srgbClr val="B5D999">
                    <a:alpha val="49803"/>
                  </a:srgbClr>
                </a:gs>
                <a:gs pos="100000">
                  <a:srgbClr val="639938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3"/>
            <p:cNvSpPr txBox="1"/>
            <p:nvPr/>
          </p:nvSpPr>
          <p:spPr>
            <a:xfrm>
              <a:off x="4027521" y="-8437"/>
              <a:ext cx="2605107" cy="877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F05"/>
                </a:buClr>
                <a:buSzPts val="2000"/>
                <a:buFont typeface="Twentieth Century"/>
                <a:buNone/>
              </a:pPr>
              <a:r>
                <a:rPr b="0" lang="es-MX" sz="20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Acueductos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A0F05"/>
                </a:buClr>
                <a:buSzPts val="1200"/>
                <a:buFont typeface="Twentieth Century"/>
                <a:buNone/>
              </a:pPr>
              <a:r>
                <a:rPr b="0" lang="es-MX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Costos de cuencas en tarifas </a:t>
              </a:r>
              <a:endParaRPr b="0" sz="1200">
                <a:solidFill>
                  <a:srgbClr val="0A0F0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A0F05"/>
                </a:buClr>
                <a:buSzPts val="1200"/>
                <a:buFont typeface="Twentieth Century"/>
                <a:buNone/>
              </a:pPr>
              <a:r>
                <a:rPr b="0" lang="es-MX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Ley 142/94; Dec 1207/15; Res 874/18</a:t>
              </a:r>
              <a:endParaRPr b="0" sz="1200">
                <a:solidFill>
                  <a:srgbClr val="0A0F0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78" name="Google Shape;378;p13"/>
          <p:cNvSpPr txBox="1"/>
          <p:nvPr/>
        </p:nvSpPr>
        <p:spPr>
          <a:xfrm>
            <a:off x="10994842" y="4274296"/>
            <a:ext cx="1065318" cy="327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0F05"/>
              </a:buClr>
              <a:buSzPts val="1100"/>
              <a:buFont typeface="Twentieth Century"/>
              <a:buNone/>
            </a:pPr>
            <a:r>
              <a:rPr b="1" lang="es-MX" sz="1100">
                <a:solidFill>
                  <a:srgbClr val="0A0F0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Inversiones Obligatorias</a:t>
            </a:r>
            <a:endParaRPr b="1" sz="1000">
              <a:solidFill>
                <a:srgbClr val="0A0F0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79" name="Google Shape;37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4910" y="4428396"/>
            <a:ext cx="1766657" cy="1040359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3"/>
          <p:cNvSpPr txBox="1"/>
          <p:nvPr/>
        </p:nvSpPr>
        <p:spPr>
          <a:xfrm>
            <a:off x="5492629" y="5419194"/>
            <a:ext cx="774571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Inderena (1990)</a:t>
            </a:r>
            <a:endParaRPr sz="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14"/>
          <p:cNvGrpSpPr/>
          <p:nvPr/>
        </p:nvGrpSpPr>
        <p:grpSpPr>
          <a:xfrm>
            <a:off x="616475" y="1495341"/>
            <a:ext cx="11498294" cy="7723642"/>
            <a:chOff x="616475" y="1495341"/>
            <a:chExt cx="11498294" cy="7723642"/>
          </a:xfrm>
        </p:grpSpPr>
        <p:grpSp>
          <p:nvGrpSpPr>
            <p:cNvPr id="386" name="Google Shape;386;p14"/>
            <p:cNvGrpSpPr/>
            <p:nvPr/>
          </p:nvGrpSpPr>
          <p:grpSpPr>
            <a:xfrm>
              <a:off x="4418413" y="4420968"/>
              <a:ext cx="1842290" cy="1190853"/>
              <a:chOff x="4424951" y="4413960"/>
              <a:chExt cx="1842290" cy="1190853"/>
            </a:xfrm>
          </p:grpSpPr>
          <p:grpSp>
            <p:nvGrpSpPr>
              <p:cNvPr id="387" name="Google Shape;387;p14"/>
              <p:cNvGrpSpPr/>
              <p:nvPr/>
            </p:nvGrpSpPr>
            <p:grpSpPr>
              <a:xfrm>
                <a:off x="4424951" y="4413960"/>
                <a:ext cx="1766657" cy="1040359"/>
                <a:chOff x="174661" y="168794"/>
                <a:chExt cx="11179139" cy="4495147"/>
              </a:xfrm>
            </p:grpSpPr>
            <p:pic>
              <p:nvPicPr>
                <p:cNvPr id="388" name="Google Shape;388;p1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174661" y="168794"/>
                  <a:ext cx="11179139" cy="44951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9" name="Google Shape;389;p1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299829" y="3722349"/>
                  <a:ext cx="1436503" cy="7571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90" name="Google Shape;390;p14"/>
              <p:cNvSpPr txBox="1"/>
              <p:nvPr/>
            </p:nvSpPr>
            <p:spPr>
              <a:xfrm>
                <a:off x="5492670" y="5404758"/>
                <a:ext cx="774571" cy="200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7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Inderena (1990)</a:t>
                </a:r>
                <a:endParaRPr sz="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91" name="Google Shape;391;p14"/>
            <p:cNvGrpSpPr/>
            <p:nvPr/>
          </p:nvGrpSpPr>
          <p:grpSpPr>
            <a:xfrm>
              <a:off x="616475" y="1495341"/>
              <a:ext cx="9572865" cy="7723642"/>
              <a:chOff x="477316" y="-542180"/>
              <a:chExt cx="9572865" cy="7723642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3980072" y="-55886"/>
                <a:ext cx="2700005" cy="97199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14"/>
              <p:cNvSpPr txBox="1"/>
              <p:nvPr/>
            </p:nvSpPr>
            <p:spPr>
              <a:xfrm>
                <a:off x="4027521" y="-8437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76200" spcFirstLastPara="1" rIns="76200" wrap="square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2000"/>
                  <a:buFont typeface="Twentieth Century"/>
                  <a:buNone/>
                </a:pPr>
                <a:r>
                  <a:rPr b="0" lang="es-MX" sz="20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Acueductos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Costos de cuencas en tarifas 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42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Ley 142/94; Dec 1207/15; Res 874/18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6020353" y="182564"/>
                <a:ext cx="4029828" cy="4029828"/>
              </a:xfrm>
              <a:custGeom>
                <a:rect b="b" l="l" r="r" t="t"/>
                <a:pathLst>
                  <a:path extrusionOk="0" h="120000" w="120000">
                    <a:moveTo>
                      <a:pt x="14011" y="21464"/>
                    </a:moveTo>
                    <a:lnTo>
                      <a:pt x="14011" y="21464"/>
                    </a:lnTo>
                    <a:cubicBezTo>
                      <a:pt x="24842" y="8539"/>
                      <a:pt x="40611" y="768"/>
                      <a:pt x="57459" y="54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6946220" y="183738"/>
                <a:ext cx="2700005" cy="97199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14"/>
              <p:cNvSpPr txBox="1"/>
              <p:nvPr/>
            </p:nvSpPr>
            <p:spPr>
              <a:xfrm>
                <a:off x="6993669" y="231187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76200" spcFirstLastPara="1" rIns="76200" wrap="square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2000"/>
                  <a:buFont typeface="Twentieth Century"/>
                  <a:buNone/>
                </a:pPr>
                <a:r>
                  <a:rPr b="0" lang="es-MX" sz="20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S G de Regalías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3% áreas estratégicas 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2% CTeI ambiental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CP Art 360 y 361</a:t>
                </a:r>
                <a:endParaRPr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4520329" y="-542180"/>
                <a:ext cx="4029828" cy="4029828"/>
              </a:xfrm>
              <a:custGeom>
                <a:rect b="b" l="l" r="r" t="t"/>
                <a:pathLst>
                  <a:path extrusionOk="0" h="120000" w="120000">
                    <a:moveTo>
                      <a:pt x="119273" y="50685"/>
                    </a:moveTo>
                    <a:lnTo>
                      <a:pt x="119273" y="50685"/>
                    </a:lnTo>
                    <a:cubicBezTo>
                      <a:pt x="119915" y="54769"/>
                      <a:pt x="120133" y="58909"/>
                      <a:pt x="119923" y="6303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14"/>
              <p:cNvSpPr/>
              <p:nvPr/>
            </p:nvSpPr>
            <p:spPr>
              <a:xfrm>
                <a:off x="7285499" y="1579009"/>
                <a:ext cx="2700005" cy="97199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14"/>
              <p:cNvSpPr txBox="1"/>
              <p:nvPr/>
            </p:nvSpPr>
            <p:spPr>
              <a:xfrm>
                <a:off x="7332948" y="1626458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800"/>
                  <a:buFont typeface="Twentieth Century"/>
                  <a:buNone/>
                </a:pPr>
                <a:r>
                  <a:rPr b="0" lang="es-MX" sz="18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Municipios y departamentos</a:t>
                </a:r>
                <a:endParaRPr b="0" sz="18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Inversión en cuencas abastecedoras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(Ley 99/93 Art. 111)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Twentieth Century"/>
                  <a:buNone/>
                </a:pPr>
                <a:r>
                  <a:t/>
                </a:r>
                <a:endParaRPr b="0" sz="11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00" name="Google Shape;400;p14"/>
              <p:cNvSpPr/>
              <p:nvPr/>
            </p:nvSpPr>
            <p:spPr>
              <a:xfrm>
                <a:off x="1962299" y="145487"/>
                <a:ext cx="6847163" cy="6847163"/>
              </a:xfrm>
              <a:custGeom>
                <a:rect b="b" l="l" r="r" t="t"/>
                <a:pathLst>
                  <a:path extrusionOk="0" h="120000" w="120000">
                    <a:moveTo>
                      <a:pt x="117631" y="43307"/>
                    </a:moveTo>
                    <a:lnTo>
                      <a:pt x="117631" y="43307"/>
                    </a:lnTo>
                    <a:cubicBezTo>
                      <a:pt x="126720" y="74687"/>
                      <a:pt x="109033" y="107571"/>
                      <a:pt x="77842" y="117286"/>
                    </a:cubicBezTo>
                    <a:cubicBezTo>
                      <a:pt x="46650" y="127000"/>
                      <a:pt x="13419" y="109975"/>
                      <a:pt x="3082" y="78984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477316" y="3615135"/>
                <a:ext cx="2700005" cy="97199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14"/>
              <p:cNvSpPr txBox="1"/>
              <p:nvPr/>
            </p:nvSpPr>
            <p:spPr>
              <a:xfrm>
                <a:off x="524765" y="3662584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76200" spcFirstLastPara="1" rIns="76200" wrap="square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2000"/>
                  <a:buFont typeface="Twentieth Century"/>
                  <a:buNone/>
                </a:pPr>
                <a:r>
                  <a:rPr b="0" lang="es-MX" sz="20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Sector Privado </a:t>
                </a:r>
                <a:r>
                  <a:rPr b="0" lang="es-MX" sz="11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(Licencias)</a:t>
                </a:r>
                <a:endParaRPr b="0" sz="11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Conservación de cuencas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Compensación impactos a la biota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Ley 99/93 Artículos 43 y 57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1627012" y="83598"/>
                <a:ext cx="7097864" cy="7097864"/>
              </a:xfrm>
              <a:custGeom>
                <a:rect b="b" l="l" r="r" t="t"/>
                <a:pathLst>
                  <a:path extrusionOk="0" h="120000" w="120000">
                    <a:moveTo>
                      <a:pt x="19" y="58506"/>
                    </a:moveTo>
                    <a:lnTo>
                      <a:pt x="19" y="58506"/>
                    </a:lnTo>
                    <a:cubicBezTo>
                      <a:pt x="832" y="25847"/>
                      <a:pt x="27625" y="-159"/>
                      <a:pt x="60294" y="1"/>
                    </a:cubicBezTo>
                    <a:cubicBezTo>
                      <a:pt x="92964" y="161"/>
                      <a:pt x="119500" y="26428"/>
                      <a:pt x="119994" y="59094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7137857" y="3649925"/>
                <a:ext cx="2700005" cy="1104075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14"/>
              <p:cNvSpPr txBox="1"/>
              <p:nvPr/>
            </p:nvSpPr>
            <p:spPr>
              <a:xfrm>
                <a:off x="7191753" y="3703821"/>
                <a:ext cx="2592213" cy="9962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800"/>
                  <a:buFont typeface="Twentieth Century"/>
                  <a:buNone/>
                </a:pPr>
                <a:r>
                  <a:rPr b="0" lang="es-MX" sz="18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CAR y Centros Urbanos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Tasas de uso del agua (cuencas)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Tasas retributivas por vertimientos Trasferencias del sector eléctrico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(Ley 99/93 Artículos 43 y Art 45)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Twentieth Century"/>
                  <a:buNone/>
                </a:pPr>
                <a:r>
                  <a:t/>
                </a:r>
                <a:endParaRPr b="0" sz="11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1510052" y="-430732"/>
                <a:ext cx="7040343" cy="7040343"/>
              </a:xfrm>
              <a:custGeom>
                <a:rect b="b" l="l" r="r" t="t"/>
                <a:pathLst>
                  <a:path extrusionOk="0" h="120000" w="120000">
                    <a:moveTo>
                      <a:pt x="112290" y="89423"/>
                    </a:moveTo>
                    <a:cubicBezTo>
                      <a:pt x="96269" y="117894"/>
                      <a:pt x="60414" y="128316"/>
                      <a:pt x="31628" y="112868"/>
                    </a:cubicBezTo>
                    <a:cubicBezTo>
                      <a:pt x="2842" y="97420"/>
                      <a:pt x="-8295" y="61780"/>
                      <a:pt x="6575" y="32691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774606" y="452880"/>
                <a:ext cx="2700005" cy="97199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14"/>
              <p:cNvSpPr txBox="1"/>
              <p:nvPr/>
            </p:nvSpPr>
            <p:spPr>
              <a:xfrm>
                <a:off x="822055" y="500329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76200" spcFirstLastPara="1" rIns="76200" wrap="square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2000"/>
                  <a:buFont typeface="Twentieth Century"/>
                  <a:buNone/>
                </a:pPr>
                <a:r>
                  <a:rPr b="0" lang="es-MX" sz="20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Impuesto al Carbono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80% Conservación ambiental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42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Reforma Tributaria 2022</a:t>
                </a:r>
                <a:endParaRPr/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783225" y="416948"/>
                <a:ext cx="4029828" cy="4029828"/>
              </a:xfrm>
              <a:custGeom>
                <a:rect b="b" l="l" r="r" t="t"/>
                <a:pathLst>
                  <a:path extrusionOk="0" h="120000" w="120000">
                    <a:moveTo>
                      <a:pt x="49187" y="982"/>
                    </a:moveTo>
                    <a:lnTo>
                      <a:pt x="49187" y="982"/>
                    </a:lnTo>
                    <a:cubicBezTo>
                      <a:pt x="65141" y="-1941"/>
                      <a:pt x="81598" y="1719"/>
                      <a:pt x="94809" y="1112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0" name="Google Shape;410;p14"/>
            <p:cNvSpPr/>
            <p:nvPr/>
          </p:nvSpPr>
          <p:spPr>
            <a:xfrm rot="5400000">
              <a:off x="4999365" y="3514680"/>
              <a:ext cx="720000" cy="180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1" name="Google Shape;411;p14"/>
            <p:cNvSpPr/>
            <p:nvPr/>
          </p:nvSpPr>
          <p:spPr>
            <a:xfrm rot="1964042">
              <a:off x="3658418" y="3679486"/>
              <a:ext cx="720000" cy="180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2" name="Google Shape;412;p14"/>
            <p:cNvSpPr/>
            <p:nvPr/>
          </p:nvSpPr>
          <p:spPr>
            <a:xfrm rot="-1501419">
              <a:off x="3361874" y="5432945"/>
              <a:ext cx="720000" cy="180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3" name="Google Shape;413;p14"/>
            <p:cNvSpPr/>
            <p:nvPr/>
          </p:nvSpPr>
          <p:spPr>
            <a:xfrm rot="9575557">
              <a:off x="6543189" y="4215743"/>
              <a:ext cx="720000" cy="180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4" name="Google Shape;414;p14"/>
            <p:cNvSpPr/>
            <p:nvPr/>
          </p:nvSpPr>
          <p:spPr>
            <a:xfrm rot="-8876473">
              <a:off x="6509379" y="5467114"/>
              <a:ext cx="720000" cy="180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1100362" y="4709852"/>
              <a:ext cx="2016000" cy="684000"/>
            </a:xfrm>
            <a:prstGeom prst="roundRect">
              <a:avLst>
                <a:gd fmla="val 16667" name="adj"/>
              </a:avLst>
            </a:prstGeom>
            <a:solidFill>
              <a:srgbClr val="CEE5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Obras x Impuestos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Ley 2010/19 (ET Art 800-1)</a:t>
              </a:r>
              <a:endParaRPr sz="12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7528593" y="4814444"/>
              <a:ext cx="2016000" cy="684000"/>
            </a:xfrm>
            <a:prstGeom prst="roundRect">
              <a:avLst>
                <a:gd fmla="val 16667" name="adj"/>
              </a:avLst>
            </a:prstGeom>
            <a:solidFill>
              <a:srgbClr val="CEE5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Cooperación Internacional</a:t>
              </a:r>
              <a:endParaRPr sz="18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3165787" y="4953352"/>
              <a:ext cx="720000" cy="180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8" name="Google Shape;418;p14"/>
            <p:cNvSpPr/>
            <p:nvPr/>
          </p:nvSpPr>
          <p:spPr>
            <a:xfrm rot="10800000">
              <a:off x="6689756" y="5033885"/>
              <a:ext cx="720000" cy="180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1013045" y="4670742"/>
              <a:ext cx="1101724" cy="362534"/>
            </a:xfrm>
            <a:prstGeom prst="roundRect">
              <a:avLst>
                <a:gd fmla="val 16667" name="adj"/>
              </a:avLst>
            </a:prstGeom>
            <a:solidFill>
              <a:srgbClr val="CEE5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1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Inversiones Voluntarias</a:t>
              </a:r>
              <a:endParaRPr b="1" sz="9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20" name="Google Shape;420;p14"/>
            <p:cNvGrpSpPr/>
            <p:nvPr/>
          </p:nvGrpSpPr>
          <p:grpSpPr>
            <a:xfrm>
              <a:off x="11013045" y="4249325"/>
              <a:ext cx="1101724" cy="362534"/>
              <a:chOff x="9015833" y="0"/>
              <a:chExt cx="1297148" cy="439032"/>
            </a:xfrm>
          </p:grpSpPr>
          <p:sp>
            <p:nvSpPr>
              <p:cNvPr id="421" name="Google Shape;421;p14"/>
              <p:cNvSpPr/>
              <p:nvPr/>
            </p:nvSpPr>
            <p:spPr>
              <a:xfrm>
                <a:off x="9015833" y="0"/>
                <a:ext cx="1297148" cy="43903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/>
                  </a:gs>
                  <a:gs pos="100000">
                    <a:srgbClr val="426625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14"/>
              <p:cNvSpPr txBox="1"/>
              <p:nvPr/>
            </p:nvSpPr>
            <p:spPr>
              <a:xfrm>
                <a:off x="9037265" y="21432"/>
                <a:ext cx="1254284" cy="396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0950" lIns="60950" spcFirstLastPara="1" rIns="60950" wrap="square" tIns="60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100"/>
                  <a:buFont typeface="Twentieth Century"/>
                  <a:buNone/>
                </a:pPr>
                <a:r>
                  <a:rPr b="1" lang="es-MX" sz="11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Inversiones Obligatorias</a:t>
                </a:r>
                <a:endParaRPr b="1" sz="10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423" name="Google Shape;423;p14"/>
            <p:cNvSpPr/>
            <p:nvPr/>
          </p:nvSpPr>
          <p:spPr>
            <a:xfrm rot="8329338">
              <a:off x="6066216" y="3634643"/>
              <a:ext cx="720000" cy="180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1126636" y="3753866"/>
              <a:ext cx="2016000" cy="684000"/>
            </a:xfrm>
            <a:prstGeom prst="roundRect">
              <a:avLst>
                <a:gd fmla="val 16667" name="adj"/>
              </a:avLst>
            </a:prstGeom>
            <a:solidFill>
              <a:srgbClr val="CEE5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 causación </a:t>
              </a:r>
              <a:r>
                <a:rPr lang="es-MX" sz="16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Impuesto Carbono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Ley 1819/16 Art 221</a:t>
              </a:r>
              <a:endParaRPr sz="12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rot="1209326">
              <a:off x="3297955" y="4226411"/>
              <a:ext cx="720000" cy="180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6" name="Google Shape;426;p14"/>
            <p:cNvSpPr txBox="1"/>
            <p:nvPr/>
          </p:nvSpPr>
          <p:spPr>
            <a:xfrm>
              <a:off x="4086152" y="5960525"/>
              <a:ext cx="248367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2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Baja articulación Baja eficiencia</a:t>
              </a:r>
              <a:endParaRPr/>
            </a:p>
          </p:txBody>
        </p:sp>
      </p:grpSp>
      <p:sp>
        <p:nvSpPr>
          <p:cNvPr id="427" name="Google Shape;427;p14"/>
          <p:cNvSpPr txBox="1"/>
          <p:nvPr>
            <p:ph type="title"/>
          </p:nvPr>
        </p:nvSpPr>
        <p:spPr>
          <a:xfrm>
            <a:off x="913775" y="618517"/>
            <a:ext cx="10604309" cy="1097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es-MX" sz="4000" cap="none"/>
              <a:t>Conservación de Cuencas Hidrográficas</a:t>
            </a:r>
            <a:br>
              <a:rPr lang="es-MX" cap="none"/>
            </a:br>
            <a:r>
              <a:rPr lang="es-MX" cap="none"/>
              <a:t>Múltiples Fuentes de Financiación</a:t>
            </a:r>
            <a:endParaRPr cap="none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5"/>
          <p:cNvSpPr/>
          <p:nvPr/>
        </p:nvSpPr>
        <p:spPr>
          <a:xfrm>
            <a:off x="3689875" y="3797922"/>
            <a:ext cx="3158974" cy="2405269"/>
          </a:xfrm>
          <a:prstGeom prst="donut">
            <a:avLst>
              <a:gd fmla="val 9495" name="adj"/>
            </a:avLst>
          </a:prstGeom>
          <a:solidFill>
            <a:srgbClr val="673218">
              <a:alpha val="49803"/>
            </a:srgbClr>
          </a:solidFill>
          <a:ln cap="flat" cmpd="sng" w="15875">
            <a:solidFill>
              <a:srgbClr val="6732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4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Plan de Ordenación 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4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Manejo de Cuenca</a:t>
            </a:r>
            <a:endParaRPr b="1" sz="1400">
              <a:solidFill>
                <a:srgbClr val="22351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33" name="Google Shape;433;p15"/>
          <p:cNvGrpSpPr/>
          <p:nvPr/>
        </p:nvGrpSpPr>
        <p:grpSpPr>
          <a:xfrm>
            <a:off x="616475" y="1495341"/>
            <a:ext cx="11498294" cy="7723642"/>
            <a:chOff x="616475" y="1495341"/>
            <a:chExt cx="11498294" cy="7723642"/>
          </a:xfrm>
        </p:grpSpPr>
        <p:grpSp>
          <p:nvGrpSpPr>
            <p:cNvPr id="434" name="Google Shape;434;p15"/>
            <p:cNvGrpSpPr/>
            <p:nvPr/>
          </p:nvGrpSpPr>
          <p:grpSpPr>
            <a:xfrm>
              <a:off x="616475" y="1495341"/>
              <a:ext cx="9572865" cy="7723642"/>
              <a:chOff x="477316" y="-542180"/>
              <a:chExt cx="9572865" cy="7723642"/>
            </a:xfrm>
          </p:grpSpPr>
          <p:sp>
            <p:nvSpPr>
              <p:cNvPr id="435" name="Google Shape;435;p15"/>
              <p:cNvSpPr/>
              <p:nvPr/>
            </p:nvSpPr>
            <p:spPr>
              <a:xfrm>
                <a:off x="3980072" y="-55886"/>
                <a:ext cx="2700005" cy="97199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5"/>
              <p:cNvSpPr txBox="1"/>
              <p:nvPr/>
            </p:nvSpPr>
            <p:spPr>
              <a:xfrm>
                <a:off x="4027521" y="-8437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76200" spcFirstLastPara="1" rIns="76200" wrap="square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2000"/>
                  <a:buFont typeface="Twentieth Century"/>
                  <a:buNone/>
                </a:pPr>
                <a:r>
                  <a:rPr b="0" lang="es-MX" sz="20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Acueductos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Costos de cuencas en tarifas 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42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Ley 142/94; Dec 1207/15; Res 874/18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6020353" y="182564"/>
                <a:ext cx="4029828" cy="4029828"/>
              </a:xfrm>
              <a:custGeom>
                <a:rect b="b" l="l" r="r" t="t"/>
                <a:pathLst>
                  <a:path extrusionOk="0" h="120000" w="120000">
                    <a:moveTo>
                      <a:pt x="14011" y="21464"/>
                    </a:moveTo>
                    <a:lnTo>
                      <a:pt x="14011" y="21464"/>
                    </a:lnTo>
                    <a:cubicBezTo>
                      <a:pt x="24842" y="8539"/>
                      <a:pt x="40611" y="768"/>
                      <a:pt x="57459" y="54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6946220" y="183738"/>
                <a:ext cx="2700005" cy="97199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15"/>
              <p:cNvSpPr txBox="1"/>
              <p:nvPr/>
            </p:nvSpPr>
            <p:spPr>
              <a:xfrm>
                <a:off x="6993669" y="231187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76200" spcFirstLastPara="1" rIns="76200" wrap="square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2000"/>
                  <a:buFont typeface="Twentieth Century"/>
                  <a:buNone/>
                </a:pPr>
                <a:r>
                  <a:rPr b="0" lang="es-MX" sz="20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S G de Regalías</a:t>
                </a:r>
                <a:endParaRPr b="0" sz="20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3% áreas estratégicas 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2% CTeI ambiental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CP Art 360 y 361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4520329" y="-542180"/>
                <a:ext cx="4029828" cy="4029828"/>
              </a:xfrm>
              <a:custGeom>
                <a:rect b="b" l="l" r="r" t="t"/>
                <a:pathLst>
                  <a:path extrusionOk="0" h="120000" w="120000">
                    <a:moveTo>
                      <a:pt x="119273" y="50685"/>
                    </a:moveTo>
                    <a:lnTo>
                      <a:pt x="119273" y="50685"/>
                    </a:lnTo>
                    <a:cubicBezTo>
                      <a:pt x="119915" y="54769"/>
                      <a:pt x="120133" y="58909"/>
                      <a:pt x="119923" y="6303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7285499" y="1579009"/>
                <a:ext cx="2700005" cy="97199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15"/>
              <p:cNvSpPr txBox="1"/>
              <p:nvPr/>
            </p:nvSpPr>
            <p:spPr>
              <a:xfrm>
                <a:off x="7332948" y="1626458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800"/>
                  <a:buFont typeface="Twentieth Century"/>
                  <a:buNone/>
                </a:pPr>
                <a:r>
                  <a:rPr b="0" lang="es-MX" sz="18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Municipios y departamentos</a:t>
                </a:r>
                <a:endParaRPr b="0" sz="18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Inversión en cuencas abastecedoras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(Ley 99/93 Art. 111)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Twentieth Century"/>
                  <a:buNone/>
                </a:pPr>
                <a:r>
                  <a:t/>
                </a:r>
                <a:endParaRPr b="0" sz="11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1962299" y="145487"/>
                <a:ext cx="6847163" cy="6847163"/>
              </a:xfrm>
              <a:custGeom>
                <a:rect b="b" l="l" r="r" t="t"/>
                <a:pathLst>
                  <a:path extrusionOk="0" h="120000" w="120000">
                    <a:moveTo>
                      <a:pt x="117631" y="43307"/>
                    </a:moveTo>
                    <a:lnTo>
                      <a:pt x="117631" y="43307"/>
                    </a:lnTo>
                    <a:cubicBezTo>
                      <a:pt x="126720" y="74687"/>
                      <a:pt x="109033" y="107571"/>
                      <a:pt x="77842" y="117286"/>
                    </a:cubicBezTo>
                    <a:cubicBezTo>
                      <a:pt x="46650" y="127000"/>
                      <a:pt x="13419" y="109975"/>
                      <a:pt x="3082" y="78984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477316" y="3615135"/>
                <a:ext cx="2700005" cy="97199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5"/>
              <p:cNvSpPr txBox="1"/>
              <p:nvPr/>
            </p:nvSpPr>
            <p:spPr>
              <a:xfrm>
                <a:off x="524765" y="3662584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76200" spcFirstLastPara="1" rIns="76200" wrap="square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2000"/>
                  <a:buFont typeface="Twentieth Century"/>
                  <a:buNone/>
                </a:pPr>
                <a:r>
                  <a:rPr b="0" lang="es-MX" sz="20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Sector Privado </a:t>
                </a:r>
                <a:r>
                  <a:rPr b="0" lang="es-MX" sz="11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(Licencias)</a:t>
                </a:r>
                <a:endParaRPr b="0" sz="11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Conservación de cuencas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Compensación impactos a la biota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Ley 99/93 Artículos 43 y 57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1627012" y="83598"/>
                <a:ext cx="7097864" cy="7097864"/>
              </a:xfrm>
              <a:custGeom>
                <a:rect b="b" l="l" r="r" t="t"/>
                <a:pathLst>
                  <a:path extrusionOk="0" h="120000" w="120000">
                    <a:moveTo>
                      <a:pt x="19" y="58506"/>
                    </a:moveTo>
                    <a:lnTo>
                      <a:pt x="19" y="58506"/>
                    </a:lnTo>
                    <a:cubicBezTo>
                      <a:pt x="832" y="25847"/>
                      <a:pt x="27625" y="-159"/>
                      <a:pt x="60294" y="1"/>
                    </a:cubicBezTo>
                    <a:cubicBezTo>
                      <a:pt x="92964" y="161"/>
                      <a:pt x="119500" y="26428"/>
                      <a:pt x="119994" y="59094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15"/>
              <p:cNvSpPr/>
              <p:nvPr/>
            </p:nvSpPr>
            <p:spPr>
              <a:xfrm>
                <a:off x="7137857" y="3649925"/>
                <a:ext cx="2700005" cy="1104075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15"/>
              <p:cNvSpPr txBox="1"/>
              <p:nvPr/>
            </p:nvSpPr>
            <p:spPr>
              <a:xfrm>
                <a:off x="7191753" y="3703821"/>
                <a:ext cx="2592213" cy="9962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800"/>
                  <a:buFont typeface="Twentieth Century"/>
                  <a:buNone/>
                </a:pPr>
                <a:r>
                  <a:rPr b="0" lang="es-MX" sz="18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CAR y Centros Urbanos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Tasas de uso del agua (cuencas)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Tasas retributivas por vertimientos Trasferencias del sector eléctrico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(Ley 99/93 Artículos 43 y Art 45)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Twentieth Century"/>
                  <a:buNone/>
                </a:pPr>
                <a:r>
                  <a:t/>
                </a:r>
                <a:endParaRPr b="0" sz="11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1510052" y="-430732"/>
                <a:ext cx="7040343" cy="7040343"/>
              </a:xfrm>
              <a:custGeom>
                <a:rect b="b" l="l" r="r" t="t"/>
                <a:pathLst>
                  <a:path extrusionOk="0" h="120000" w="120000">
                    <a:moveTo>
                      <a:pt x="112290" y="89423"/>
                    </a:moveTo>
                    <a:cubicBezTo>
                      <a:pt x="96269" y="117894"/>
                      <a:pt x="60414" y="128316"/>
                      <a:pt x="31628" y="112868"/>
                    </a:cubicBezTo>
                    <a:cubicBezTo>
                      <a:pt x="2842" y="97420"/>
                      <a:pt x="-8295" y="61780"/>
                      <a:pt x="6575" y="32691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774606" y="452880"/>
                <a:ext cx="2700005" cy="97199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15"/>
              <p:cNvSpPr txBox="1"/>
              <p:nvPr/>
            </p:nvSpPr>
            <p:spPr>
              <a:xfrm>
                <a:off x="822055" y="500329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76200" spcFirstLastPara="1" rIns="76200" wrap="square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2000"/>
                  <a:buFont typeface="Twentieth Century"/>
                  <a:buNone/>
                </a:pPr>
                <a:r>
                  <a:rPr b="0" lang="es-MX" sz="20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Impuesto al Carbono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80% Conservación ambiental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42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Reforma Tributaria 2022</a:t>
                </a:r>
                <a:endParaRPr/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783225" y="416948"/>
                <a:ext cx="4029828" cy="4029828"/>
              </a:xfrm>
              <a:custGeom>
                <a:rect b="b" l="l" r="r" t="t"/>
                <a:pathLst>
                  <a:path extrusionOk="0" h="120000" w="120000">
                    <a:moveTo>
                      <a:pt x="49187" y="982"/>
                    </a:moveTo>
                    <a:lnTo>
                      <a:pt x="49187" y="982"/>
                    </a:lnTo>
                    <a:cubicBezTo>
                      <a:pt x="65141" y="-1941"/>
                      <a:pt x="81598" y="1719"/>
                      <a:pt x="94809" y="1112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3" name="Google Shape;453;p15"/>
            <p:cNvGrpSpPr/>
            <p:nvPr/>
          </p:nvGrpSpPr>
          <p:grpSpPr>
            <a:xfrm>
              <a:off x="4418413" y="4420968"/>
              <a:ext cx="1766657" cy="1040359"/>
              <a:chOff x="174661" y="168794"/>
              <a:chExt cx="11179139" cy="4495147"/>
            </a:xfrm>
          </p:grpSpPr>
          <p:pic>
            <p:nvPicPr>
              <p:cNvPr id="454" name="Google Shape;454;p1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74661" y="168794"/>
                <a:ext cx="11179139" cy="44951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5" name="Google Shape;455;p1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99829" y="3722349"/>
                <a:ext cx="1436503" cy="7571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56" name="Google Shape;456;p15"/>
            <p:cNvSpPr/>
            <p:nvPr/>
          </p:nvSpPr>
          <p:spPr>
            <a:xfrm rot="5400000">
              <a:off x="5074968" y="3300403"/>
              <a:ext cx="506038" cy="21676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 rot="1964042">
              <a:off x="3670416" y="3638631"/>
              <a:ext cx="653447" cy="204833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 rot="-1501419">
              <a:off x="3371290" y="5475378"/>
              <a:ext cx="429827" cy="19987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 rot="9575557">
              <a:off x="6700178" y="4099120"/>
              <a:ext cx="542019" cy="26836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 rot="-8876473">
              <a:off x="6661145" y="5502210"/>
              <a:ext cx="548493" cy="30868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100362" y="4709852"/>
              <a:ext cx="2016000" cy="684000"/>
            </a:xfrm>
            <a:prstGeom prst="roundRect">
              <a:avLst>
                <a:gd fmla="val 16667" name="adj"/>
              </a:avLst>
            </a:prstGeom>
            <a:solidFill>
              <a:srgbClr val="CEE5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Obras x Impuestos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Ley 2010/19 (ET Art 800-1)</a:t>
              </a:r>
              <a:endParaRPr sz="12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528593" y="4814444"/>
              <a:ext cx="2016000" cy="684000"/>
            </a:xfrm>
            <a:prstGeom prst="roundRect">
              <a:avLst>
                <a:gd fmla="val 16667" name="adj"/>
              </a:avLst>
            </a:prstGeom>
            <a:solidFill>
              <a:srgbClr val="CEE5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Cooperación Internacional</a:t>
              </a:r>
              <a:endParaRPr sz="18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3165787" y="4900699"/>
              <a:ext cx="455260" cy="232653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 rot="10800000">
              <a:off x="6967688" y="4969037"/>
              <a:ext cx="442067" cy="24484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1013045" y="4670742"/>
              <a:ext cx="1101724" cy="362534"/>
            </a:xfrm>
            <a:prstGeom prst="roundRect">
              <a:avLst>
                <a:gd fmla="val 16667" name="adj"/>
              </a:avLst>
            </a:prstGeom>
            <a:solidFill>
              <a:srgbClr val="CEE5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1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Inversiones Voluntarias</a:t>
              </a:r>
              <a:endParaRPr b="1" sz="9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66" name="Google Shape;466;p15"/>
            <p:cNvGrpSpPr/>
            <p:nvPr/>
          </p:nvGrpSpPr>
          <p:grpSpPr>
            <a:xfrm>
              <a:off x="11013045" y="4249325"/>
              <a:ext cx="1101724" cy="362534"/>
              <a:chOff x="9015833" y="0"/>
              <a:chExt cx="1297148" cy="439032"/>
            </a:xfrm>
          </p:grpSpPr>
          <p:sp>
            <p:nvSpPr>
              <p:cNvPr id="467" name="Google Shape;467;p15"/>
              <p:cNvSpPr/>
              <p:nvPr/>
            </p:nvSpPr>
            <p:spPr>
              <a:xfrm>
                <a:off x="9015833" y="0"/>
                <a:ext cx="1297148" cy="43903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/>
                  </a:gs>
                  <a:gs pos="100000">
                    <a:srgbClr val="426625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5"/>
              <p:cNvSpPr txBox="1"/>
              <p:nvPr/>
            </p:nvSpPr>
            <p:spPr>
              <a:xfrm>
                <a:off x="9037265" y="21432"/>
                <a:ext cx="1254284" cy="396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0950" lIns="60950" spcFirstLastPara="1" rIns="60950" wrap="square" tIns="60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100"/>
                  <a:buFont typeface="Twentieth Century"/>
                  <a:buNone/>
                </a:pPr>
                <a:r>
                  <a:rPr b="1" lang="es-MX" sz="11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Inversiones Obligatorias</a:t>
                </a:r>
                <a:endParaRPr b="1" sz="10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469" name="Google Shape;469;p15"/>
            <p:cNvSpPr/>
            <p:nvPr/>
          </p:nvSpPr>
          <p:spPr>
            <a:xfrm rot="8329338">
              <a:off x="6223744" y="3498070"/>
              <a:ext cx="624277" cy="25825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1126636" y="3753866"/>
              <a:ext cx="2016000" cy="684000"/>
            </a:xfrm>
            <a:prstGeom prst="roundRect">
              <a:avLst>
                <a:gd fmla="val 16667" name="adj"/>
              </a:avLst>
            </a:prstGeom>
            <a:solidFill>
              <a:srgbClr val="CEE5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 causación </a:t>
              </a:r>
              <a:r>
                <a:rPr lang="es-MX" sz="16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Impuesto Carbono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Ley 1819/16 Art 221</a:t>
              </a:r>
              <a:endParaRPr sz="12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 rot="1209326">
              <a:off x="3308510" y="4167023"/>
              <a:ext cx="543141" cy="2098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72" name="Google Shape;472;p15"/>
            <p:cNvSpPr txBox="1"/>
            <p:nvPr/>
          </p:nvSpPr>
          <p:spPr>
            <a:xfrm>
              <a:off x="4086152" y="6145191"/>
              <a:ext cx="24836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2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Mayor Eficiencia</a:t>
              </a:r>
              <a:endParaRPr/>
            </a:p>
          </p:txBody>
        </p:sp>
      </p:grpSp>
      <p:sp>
        <p:nvSpPr>
          <p:cNvPr id="473" name="Google Shape;473;p15"/>
          <p:cNvSpPr txBox="1"/>
          <p:nvPr>
            <p:ph type="title"/>
          </p:nvPr>
        </p:nvSpPr>
        <p:spPr>
          <a:xfrm>
            <a:off x="913775" y="618517"/>
            <a:ext cx="10604309" cy="1097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es-MX" sz="4000" cap="none"/>
              <a:t>Conservación de Cuencas Hidrográficas</a:t>
            </a:r>
            <a:br>
              <a:rPr lang="es-MX" cap="none"/>
            </a:br>
            <a:r>
              <a:rPr lang="es-MX" cap="none"/>
              <a:t>Múltiples Fuentes de Financiación</a:t>
            </a:r>
            <a:endParaRPr cap="none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6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800"/>
              <a:buFont typeface="Twentieth Century"/>
              <a:buNone/>
            </a:pPr>
            <a:r>
              <a:rPr lang="es-MX" sz="4800" cap="none">
                <a:solidFill>
                  <a:srgbClr val="7F7F7F"/>
                </a:solidFill>
              </a:rPr>
              <a:t>Algunos ejemplos de recursos financieros disponibles</a:t>
            </a:r>
            <a:endParaRPr sz="4800" cap="none"/>
          </a:p>
        </p:txBody>
      </p:sp>
      <p:sp>
        <p:nvSpPr>
          <p:cNvPr id="479" name="Google Shape;479;p16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MX" sz="3600" cap="none"/>
              <a:t>Comentarios y Sugerencias de Acción</a:t>
            </a:r>
            <a:endParaRPr sz="36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s-MX" cap="none"/>
              <a:t>Ejemplo a seguir. Fondo Común para POMCA del río Las Ceibas </a:t>
            </a:r>
            <a:r>
              <a:rPr lang="es-MX" sz="3200" cap="none"/>
              <a:t>Recursos aportados para 2007</a:t>
            </a:r>
            <a:endParaRPr sz="3200" cap="none"/>
          </a:p>
        </p:txBody>
      </p:sp>
      <p:pic>
        <p:nvPicPr>
          <p:cNvPr id="485" name="Google Shape;485;p17"/>
          <p:cNvPicPr preferRelativeResize="0"/>
          <p:nvPr/>
        </p:nvPicPr>
        <p:blipFill rotWithShape="1">
          <a:blip r:embed="rId3">
            <a:alphaModFix/>
          </a:blip>
          <a:srcRect b="11187" l="0" r="0" t="0"/>
          <a:stretch/>
        </p:blipFill>
        <p:spPr>
          <a:xfrm>
            <a:off x="762837" y="2169085"/>
            <a:ext cx="10245292" cy="3368638"/>
          </a:xfrm>
          <a:prstGeom prst="rect">
            <a:avLst/>
          </a:prstGeom>
          <a:solidFill>
            <a:srgbClr val="B5D999"/>
          </a:solidFill>
          <a:ln>
            <a:noFill/>
          </a:ln>
        </p:spPr>
      </p:pic>
      <p:sp>
        <p:nvSpPr>
          <p:cNvPr id="486" name="Google Shape;486;p17"/>
          <p:cNvSpPr txBox="1"/>
          <p:nvPr/>
        </p:nvSpPr>
        <p:spPr>
          <a:xfrm>
            <a:off x="762837" y="5631256"/>
            <a:ext cx="17572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Fuente: Rudas (2014) </a:t>
            </a:r>
            <a:endParaRPr/>
          </a:p>
        </p:txBody>
      </p:sp>
      <p:sp>
        <p:nvSpPr>
          <p:cNvPr id="487" name="Google Shape;487;p17"/>
          <p:cNvSpPr txBox="1"/>
          <p:nvPr/>
        </p:nvSpPr>
        <p:spPr>
          <a:xfrm>
            <a:off x="3317970" y="5523534"/>
            <a:ext cx="79602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42662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Recursos anuales (a pesos de hoy): $5.160 millones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8"/>
          <p:cNvSpPr txBox="1"/>
          <p:nvPr>
            <p:ph type="title"/>
          </p:nvPr>
        </p:nvSpPr>
        <p:spPr>
          <a:xfrm>
            <a:off x="1017467" y="355290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s-MX" cap="none"/>
              <a:t>Proyectos de inversión ambiental financiados por el Sistema General de Regalías (2016-2020)</a:t>
            </a:r>
            <a:endParaRPr cap="none"/>
          </a:p>
        </p:txBody>
      </p:sp>
      <p:pic>
        <p:nvPicPr>
          <p:cNvPr id="493" name="Google Shape;4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57" y="2688337"/>
            <a:ext cx="6722744" cy="3241561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18"/>
          <p:cNvSpPr txBox="1"/>
          <p:nvPr/>
        </p:nvSpPr>
        <p:spPr>
          <a:xfrm>
            <a:off x="190157" y="5929898"/>
            <a:ext cx="41697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Díaz, et al (2022) con base en datos de la CGR.</a:t>
            </a:r>
            <a:endParaRPr sz="1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5" name="Google Shape;495;p18"/>
          <p:cNvSpPr txBox="1"/>
          <p:nvPr/>
        </p:nvSpPr>
        <p:spPr>
          <a:xfrm>
            <a:off x="7234204" y="3489139"/>
            <a:ext cx="4258186" cy="2677656"/>
          </a:xfrm>
          <a:prstGeom prst="rect">
            <a:avLst/>
          </a:prstGeom>
          <a:noFill/>
          <a:ln cap="flat" cmpd="sng" w="381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F6A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1F6A59"/>
                </a:solidFill>
                <a:latin typeface="Open Sans"/>
                <a:ea typeface="Open Sans"/>
                <a:cs typeface="Open Sans"/>
                <a:sym typeface="Open Sans"/>
              </a:rPr>
              <a:t>Sugerencias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F6A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6A59"/>
              </a:buClr>
              <a:buSzPts val="1400"/>
              <a:buFont typeface="Noto Sans Symbols"/>
              <a:buChar char="▪"/>
            </a:pPr>
            <a:r>
              <a:rPr b="1" lang="es-MX" sz="1400">
                <a:solidFill>
                  <a:srgbClr val="1F6A59"/>
                </a:solidFill>
                <a:latin typeface="Open Sans"/>
                <a:ea typeface="Open Sans"/>
                <a:cs typeface="Open Sans"/>
                <a:sym typeface="Open Sans"/>
              </a:rPr>
              <a:t>Prestar especial atención a esta fuente de recursos del SGR para financiar acciones de los POMCA.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1F6A59"/>
              </a:buClr>
              <a:buSzPts val="1400"/>
              <a:buFont typeface="Noto Sans Symbols"/>
              <a:buChar char="▪"/>
            </a:pPr>
            <a:r>
              <a:rPr b="1" i="0" lang="es-MX" sz="1400">
                <a:solidFill>
                  <a:srgbClr val="1F6A59"/>
                </a:solidFill>
                <a:latin typeface="Open Sans"/>
                <a:ea typeface="Open Sans"/>
                <a:cs typeface="Open Sans"/>
                <a:sym typeface="Open Sans"/>
              </a:rPr>
              <a:t>Hacer seguimiento a estos proyectos en marcha, para identificar aquellos que coincidan con los retos de manejo de las cuencas abastecedoras de los acueductos y establecer las adecuadas sinergias. </a:t>
            </a:r>
            <a:endParaRPr/>
          </a:p>
        </p:txBody>
      </p:sp>
      <p:sp>
        <p:nvSpPr>
          <p:cNvPr id="496" name="Google Shape;496;p18"/>
          <p:cNvSpPr txBox="1"/>
          <p:nvPr/>
        </p:nvSpPr>
        <p:spPr>
          <a:xfrm>
            <a:off x="6361747" y="1769785"/>
            <a:ext cx="4539133" cy="1523494"/>
          </a:xfrm>
          <a:prstGeom prst="rect">
            <a:avLst/>
          </a:prstGeom>
          <a:noFill/>
          <a:ln cap="flat" cmpd="sng" w="381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A2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rgbClr val="1A2838"/>
                </a:solidFill>
                <a:latin typeface="Open Sans"/>
                <a:ea typeface="Open Sans"/>
                <a:cs typeface="Open Sans"/>
                <a:sym typeface="Open Sans"/>
              </a:rPr>
              <a:t>Según registros de la Contraloría General de la República, para 2020 se asignaron más de 2 billones de pesos a proyectos clasificados como ambientales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0" sz="500">
              <a:solidFill>
                <a:srgbClr val="1A2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9"/>
          <p:cNvSpPr txBox="1"/>
          <p:nvPr/>
        </p:nvSpPr>
        <p:spPr>
          <a:xfrm flipH="1">
            <a:off x="338691" y="5215501"/>
            <a:ext cx="57573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Fuente: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Rudas (2022) con base en DIAN (2022) y Minambiente (2022)</a:t>
            </a:r>
            <a:endParaRPr/>
          </a:p>
        </p:txBody>
      </p:sp>
      <p:sp>
        <p:nvSpPr>
          <p:cNvPr id="502" name="Google Shape;502;p19"/>
          <p:cNvSpPr txBox="1"/>
          <p:nvPr>
            <p:ph type="title"/>
          </p:nvPr>
        </p:nvSpPr>
        <p:spPr>
          <a:xfrm>
            <a:off x="1564357" y="335044"/>
            <a:ext cx="10364451" cy="1078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s-MX" cap="none"/>
              <a:t>Impuesto al Carbono </a:t>
            </a:r>
            <a:r>
              <a:rPr lang="es-MX" sz="2800" cap="none"/>
              <a:t>(Ley 1819/16 Art 221 a 223)</a:t>
            </a:r>
            <a:endParaRPr cap="none"/>
          </a:p>
        </p:txBody>
      </p:sp>
      <p:sp>
        <p:nvSpPr>
          <p:cNvPr id="503" name="Google Shape;503;p19"/>
          <p:cNvSpPr txBox="1"/>
          <p:nvPr/>
        </p:nvSpPr>
        <p:spPr>
          <a:xfrm>
            <a:off x="6343531" y="3460037"/>
            <a:ext cx="5081332" cy="2462213"/>
          </a:xfrm>
          <a:prstGeom prst="rect">
            <a:avLst/>
          </a:prstGeom>
          <a:noFill/>
          <a:ln cap="flat" cmpd="sng" w="381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F6A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1F6A59"/>
                </a:solidFill>
                <a:latin typeface="Open Sans"/>
                <a:ea typeface="Open Sans"/>
                <a:cs typeface="Open Sans"/>
                <a:sym typeface="Open Sans"/>
              </a:rPr>
              <a:t>Sugerencias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F6A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6A59"/>
              </a:buClr>
              <a:buSzPts val="1400"/>
              <a:buFont typeface="Noto Sans Symbols"/>
              <a:buChar char="▪"/>
            </a:pPr>
            <a:r>
              <a:rPr b="1" lang="es-MX" sz="1400">
                <a:solidFill>
                  <a:srgbClr val="1F6A59"/>
                </a:solidFill>
                <a:latin typeface="Open Sans"/>
                <a:ea typeface="Open Sans"/>
                <a:cs typeface="Open Sans"/>
                <a:sym typeface="Open Sans"/>
              </a:rPr>
              <a:t>Canalizar recursos de los recaudos del Impuesto al Carbono hacia conservación de cuencas hidrográficas.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1F6A59"/>
              </a:buClr>
              <a:buSzPts val="1400"/>
              <a:buFont typeface="Noto Sans Symbols"/>
              <a:buChar char="▪"/>
            </a:pPr>
            <a:r>
              <a:rPr b="1" i="0" lang="es-MX" sz="1400">
                <a:solidFill>
                  <a:srgbClr val="1F6A59"/>
                </a:solidFill>
                <a:latin typeface="Open Sans"/>
                <a:ea typeface="Open Sans"/>
                <a:cs typeface="Open Sans"/>
                <a:sym typeface="Open Sans"/>
              </a:rPr>
              <a:t>Promover proyectos de no causación del impuesto al carbono (p. e. deforestación evitada) que favorezcan la conservación y restauración de las cuencas abastecedoras de ciudades menores.</a:t>
            </a:r>
            <a:endParaRPr/>
          </a:p>
        </p:txBody>
      </p:sp>
      <p:sp>
        <p:nvSpPr>
          <p:cNvPr id="504" name="Google Shape;504;p19"/>
          <p:cNvSpPr txBox="1"/>
          <p:nvPr/>
        </p:nvSpPr>
        <p:spPr>
          <a:xfrm>
            <a:off x="7079169" y="1333158"/>
            <a:ext cx="4540903" cy="1969770"/>
          </a:xfrm>
          <a:prstGeom prst="rect">
            <a:avLst/>
          </a:prstGeom>
          <a:noFill/>
          <a:ln cap="flat" cmpd="sng" w="381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A2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A2838"/>
              </a:buClr>
              <a:buSzPts val="1400"/>
              <a:buFont typeface="Noto Sans Symbols"/>
              <a:buChar char="▪"/>
            </a:pPr>
            <a:r>
              <a:rPr b="1" lang="es-MX" sz="1400">
                <a:solidFill>
                  <a:srgbClr val="1A2838"/>
                </a:solidFill>
                <a:latin typeface="Open Sans"/>
                <a:ea typeface="Open Sans"/>
                <a:cs typeface="Open Sans"/>
                <a:sym typeface="Open Sans"/>
              </a:rPr>
              <a:t>(Con Reforma Tributaria de 2022) Alrededor de 250 mil millones de pesos anuales del recaudo del Impuesto al Carbono con destinación específica a inversión ambiental. 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1A2838"/>
              </a:buClr>
              <a:buSzPts val="1400"/>
              <a:buFont typeface="Noto Sans Symbols"/>
              <a:buChar char="▪"/>
            </a:pPr>
            <a:r>
              <a:rPr b="1" i="0" lang="es-MX" sz="1400">
                <a:solidFill>
                  <a:srgbClr val="1A2838"/>
                </a:solidFill>
                <a:latin typeface="Open Sans"/>
                <a:ea typeface="Open Sans"/>
                <a:cs typeface="Open Sans"/>
                <a:sym typeface="Open Sans"/>
              </a:rPr>
              <a:t>Una cifra similar respalda proyectos de carbono neutralidad, requisito para la no causación del Impuesto al Carbono. </a:t>
            </a:r>
            <a:endParaRPr/>
          </a:p>
        </p:txBody>
      </p:sp>
      <p:pic>
        <p:nvPicPr>
          <p:cNvPr id="505" name="Google Shape;50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764" y="2080968"/>
            <a:ext cx="5776031" cy="3016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s-MX"/>
              <a:t>CONTENIDO</a:t>
            </a:r>
            <a:endParaRPr/>
          </a:p>
        </p:txBody>
      </p:sp>
      <p:sp>
        <p:nvSpPr>
          <p:cNvPr id="172" name="Google Shape;172;p2"/>
          <p:cNvSpPr txBox="1"/>
          <p:nvPr>
            <p:ph idx="1" type="body"/>
          </p:nvPr>
        </p:nvSpPr>
        <p:spPr>
          <a:xfrm>
            <a:off x="846662" y="2610373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MX" sz="2400" cap="none"/>
              <a:t>Adaptación al Cambio Climático.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s-MX" sz="2200" cap="none"/>
              <a:t>Retos de cuencas hidrográficas y gestión de riesgo.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s-MX" sz="2400" cap="none"/>
              <a:t>Costo de eventos climáticos extremos en Colombia.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s-MX" sz="2400" cap="none"/>
              <a:t>¿Hay recursos para manejo sostenible y adaptación en las cuencas?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s-MX" sz="2400" cap="none"/>
              <a:t>Algunos ejemplos de recursos disponibles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s-MX" sz="2200" cap="none"/>
              <a:t>Comentarios y sugerencias de acción</a:t>
            </a:r>
            <a:endParaRPr sz="2200" cap="none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0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s-MX" cap="none"/>
              <a:t>Tasa por Utilización del Agua - TUA </a:t>
            </a:r>
            <a:r>
              <a:rPr lang="es-MX" sz="2400" cap="none"/>
              <a:t>(Ley 99/93, Art 43)</a:t>
            </a:r>
            <a:br>
              <a:rPr lang="es-MX" sz="2400" cap="none"/>
            </a:br>
            <a:r>
              <a:rPr lang="es-MX" sz="2800" cap="none"/>
              <a:t>Decreto 1055/2017 - Tarifa Mínima ($/m</a:t>
            </a:r>
            <a:r>
              <a:rPr baseline="30000" lang="es-MX" sz="2800" cap="none"/>
              <a:t>3</a:t>
            </a:r>
            <a:r>
              <a:rPr lang="es-MX" sz="2800" cap="none"/>
              <a:t>) </a:t>
            </a:r>
            <a:br>
              <a:rPr lang="es-MX" sz="2800"/>
            </a:br>
            <a:endParaRPr/>
          </a:p>
        </p:txBody>
      </p:sp>
      <p:pic>
        <p:nvPicPr>
          <p:cNvPr id="511" name="Google Shape;5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51" y="1835263"/>
            <a:ext cx="6070935" cy="361468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0"/>
          <p:cNvSpPr txBox="1"/>
          <p:nvPr/>
        </p:nvSpPr>
        <p:spPr>
          <a:xfrm>
            <a:off x="6567869" y="3312868"/>
            <a:ext cx="4905473" cy="2677656"/>
          </a:xfrm>
          <a:prstGeom prst="rect">
            <a:avLst/>
          </a:prstGeom>
          <a:noFill/>
          <a:ln cap="flat" cmpd="sng" w="381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F6A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1F6A59"/>
                </a:solidFill>
                <a:latin typeface="Open Sans"/>
                <a:ea typeface="Open Sans"/>
                <a:cs typeface="Open Sans"/>
                <a:sym typeface="Open Sans"/>
              </a:rPr>
              <a:t>Sugerencias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F6A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6A59"/>
              </a:buClr>
              <a:buSzPts val="1400"/>
              <a:buFont typeface="Noto Sans Symbols"/>
              <a:buChar char="▪"/>
            </a:pPr>
            <a:r>
              <a:rPr b="1" lang="es-MX" sz="1400">
                <a:solidFill>
                  <a:srgbClr val="1F6A59"/>
                </a:solidFill>
                <a:latin typeface="Open Sans"/>
                <a:ea typeface="Open Sans"/>
                <a:cs typeface="Open Sans"/>
                <a:sym typeface="Open Sans"/>
              </a:rPr>
              <a:t>Proponer una modificación equivalente a la tarifa de la Tasa por Utilización de Agua (TUA) de los acueductos de las grandes capitales, para trasladarla a los estratos 4, 5 y 6.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1F6A59"/>
              </a:buClr>
              <a:buSzPts val="1400"/>
              <a:buFont typeface="Noto Sans Symbols"/>
              <a:buChar char="▪"/>
            </a:pPr>
            <a:r>
              <a:rPr b="1" i="0" lang="es-MX" sz="1400">
                <a:solidFill>
                  <a:srgbClr val="1F6A59"/>
                </a:solidFill>
                <a:latin typeface="Open Sans"/>
                <a:ea typeface="Open Sans"/>
                <a:cs typeface="Open Sans"/>
                <a:sym typeface="Open Sans"/>
              </a:rPr>
              <a:t>Trasladar parte de los nuevos recaudos de la TUA hacia la conservación de las cuencas de los municipios más pequeños, a través del Fondo de Compensación Ambiental (Ley 344/96, Art. 24)</a:t>
            </a:r>
            <a:endParaRPr/>
          </a:p>
        </p:txBody>
      </p:sp>
      <p:sp>
        <p:nvSpPr>
          <p:cNvPr id="513" name="Google Shape;513;p20"/>
          <p:cNvSpPr txBox="1"/>
          <p:nvPr/>
        </p:nvSpPr>
        <p:spPr>
          <a:xfrm>
            <a:off x="111751" y="5449948"/>
            <a:ext cx="45460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Fuente: Cálculos propios con base en Decreto 1055 de 2017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4" name="Google Shape;514;p20"/>
          <p:cNvSpPr txBox="1"/>
          <p:nvPr/>
        </p:nvSpPr>
        <p:spPr>
          <a:xfrm>
            <a:off x="6514739" y="1640547"/>
            <a:ext cx="5011734" cy="1538883"/>
          </a:xfrm>
          <a:prstGeom prst="rect">
            <a:avLst/>
          </a:prstGeom>
          <a:noFill/>
          <a:ln cap="flat" cmpd="sng" w="381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A2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A2838"/>
              </a:buClr>
              <a:buSzPts val="1400"/>
              <a:buFont typeface="Arial"/>
              <a:buChar char="•"/>
            </a:pPr>
            <a:r>
              <a:rPr b="1" lang="es-MX" sz="1400">
                <a:solidFill>
                  <a:srgbClr val="1A2838"/>
                </a:solidFill>
                <a:latin typeface="Open Sans"/>
                <a:ea typeface="Open Sans"/>
                <a:cs typeface="Open Sans"/>
                <a:sym typeface="Open Sans"/>
              </a:rPr>
              <a:t>En 2017 el Minambiente  reglamentó un crecimiento gradual de las TUA para la industria manufacturera y el sector extractivo.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1A2838"/>
              </a:buClr>
              <a:buSzPts val="1400"/>
              <a:buFont typeface="Arial"/>
              <a:buChar char="•"/>
            </a:pPr>
            <a:r>
              <a:rPr b="1" i="0" lang="es-MX" sz="1400">
                <a:solidFill>
                  <a:srgbClr val="1A2838"/>
                </a:solidFill>
                <a:latin typeface="Open Sans"/>
                <a:ea typeface="Open Sans"/>
                <a:cs typeface="Open Sans"/>
                <a:sym typeface="Open Sans"/>
              </a:rPr>
              <a:t>Este incremento debe estar generando mayores re</a:t>
            </a:r>
            <a:r>
              <a:rPr b="1" lang="es-MX" sz="1400">
                <a:solidFill>
                  <a:srgbClr val="1A2838"/>
                </a:solidFill>
                <a:latin typeface="Open Sans"/>
                <a:ea typeface="Open Sans"/>
                <a:cs typeface="Open Sans"/>
                <a:sym typeface="Open Sans"/>
              </a:rPr>
              <a:t>cursos a las CAR para destinar a las cuencas.</a:t>
            </a:r>
            <a:endParaRPr b="1" i="0" sz="1400">
              <a:solidFill>
                <a:srgbClr val="1A2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2" name="Google Shape;522;p21"/>
          <p:cNvSpPr txBox="1"/>
          <p:nvPr>
            <p:ph type="title"/>
          </p:nvPr>
        </p:nvSpPr>
        <p:spPr>
          <a:xfrm>
            <a:off x="5329472" y="101453"/>
            <a:ext cx="5335485" cy="10347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</a:pPr>
            <a:r>
              <a:rPr lang="es-MX" sz="2400" cap="none"/>
              <a:t>Compensación Predial a Municipios por Territorio en Resguardos Indígenas</a:t>
            </a:r>
            <a:br>
              <a:rPr lang="es-MX" sz="3200" cap="none"/>
            </a:br>
            <a:r>
              <a:rPr lang="es-MX" sz="1600" cap="none"/>
              <a:t>(2016-2018 Millones de $ corrientes)</a:t>
            </a:r>
            <a:endParaRPr sz="2000" cap="none"/>
          </a:p>
        </p:txBody>
      </p:sp>
      <p:pic>
        <p:nvPicPr>
          <p:cNvPr id="523" name="Google Shape;523;p21"/>
          <p:cNvPicPr preferRelativeResize="0"/>
          <p:nvPr/>
        </p:nvPicPr>
        <p:blipFill rotWithShape="1">
          <a:blip r:embed="rId5">
            <a:alphaModFix/>
          </a:blip>
          <a:srcRect b="23" l="55295" r="26986" t="89389"/>
          <a:stretch/>
        </p:blipFill>
        <p:spPr>
          <a:xfrm flipH="1">
            <a:off x="0" y="-1"/>
            <a:ext cx="2596444" cy="87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1"/>
          <p:cNvPicPr preferRelativeResize="0"/>
          <p:nvPr/>
        </p:nvPicPr>
        <p:blipFill rotWithShape="1">
          <a:blip r:embed="rId5">
            <a:alphaModFix/>
          </a:blip>
          <a:srcRect b="13750" l="91927" r="0" t="72411"/>
          <a:stretch/>
        </p:blipFill>
        <p:spPr>
          <a:xfrm>
            <a:off x="10473994" y="5564567"/>
            <a:ext cx="1341545" cy="1293433"/>
          </a:xfrm>
          <a:custGeom>
            <a:rect b="b" l="l" r="r" t="t"/>
            <a:pathLst>
              <a:path extrusionOk="0" h="1293433" w="1341545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25" name="Google Shape;525;p21"/>
          <p:cNvPicPr preferRelativeResize="0"/>
          <p:nvPr/>
        </p:nvPicPr>
        <p:blipFill rotWithShape="1">
          <a:blip r:embed="rId4">
            <a:alphaModFix/>
          </a:blip>
          <a:srcRect b="18252" l="73623" r="0" t="43914"/>
          <a:stretch/>
        </p:blipFill>
        <p:spPr>
          <a:xfrm flipH="1">
            <a:off x="0" y="3142319"/>
            <a:ext cx="4605339" cy="37156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6" name="Google Shape;526;p21"/>
          <p:cNvGraphicFramePr/>
          <p:nvPr/>
        </p:nvGraphicFramePr>
        <p:xfrm>
          <a:off x="7098420" y="33215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{1406741B-86E3-4834-9885-017D0E8BAB93}</a:tableStyleId>
              </a:tblPr>
              <a:tblGrid>
                <a:gridCol w="1279650"/>
                <a:gridCol w="1279650"/>
                <a:gridCol w="1487050"/>
              </a:tblGrid>
              <a:tr h="397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Depto</a:t>
                      </a:r>
                      <a:endParaRPr/>
                    </a:p>
                  </a:txBody>
                  <a:tcPr marT="14350" marB="0" marR="14350" marL="14350" anchor="b">
                    <a:solidFill>
                      <a:srgbClr val="42662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Millones de pesos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Número de municipios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/>
                    </a:solidFill>
                  </a:tcPr>
                </a:tc>
              </a:tr>
              <a:tr h="20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Chocó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           33.550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                   56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</a:tr>
              <a:tr h="20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Cauca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           16.302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                   29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La Guajira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           15.826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                   18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</a:tr>
              <a:tr h="20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Vaupés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             5.324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                     4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</a:tr>
              <a:tr h="20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Caldas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             5.082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                     4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</a:tr>
              <a:tr h="20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Nariño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             4.691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                   19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</a:tr>
              <a:tr h="20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Antioquia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             4.547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                   19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</a:tr>
              <a:tr h="20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Resto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           10.411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cap="none" strike="noStrike"/>
                        <a:t>                   62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</a:tr>
              <a:tr h="237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400" u="none" cap="none" strike="noStrike"/>
                        <a:t>Total 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1400" u="none" cap="none" strike="noStrike"/>
                        <a:t>           95.733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1400" u="none" cap="none" strike="noStrike"/>
                        <a:t>                 211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" marB="0" marR="14350" marL="14350" anchor="b">
                    <a:solidFill>
                      <a:srgbClr val="426625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7" name="Google Shape;527;p21"/>
          <p:cNvGraphicFramePr/>
          <p:nvPr/>
        </p:nvGraphicFramePr>
        <p:xfrm>
          <a:off x="6569626" y="1154213"/>
          <a:ext cx="4698328" cy="2056826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528" name="Google Shape;528;p21"/>
          <p:cNvSpPr txBox="1"/>
          <p:nvPr/>
        </p:nvSpPr>
        <p:spPr>
          <a:xfrm>
            <a:off x="770562" y="758316"/>
            <a:ext cx="4271221" cy="2431435"/>
          </a:xfrm>
          <a:prstGeom prst="rect">
            <a:avLst/>
          </a:prstGeom>
          <a:noFill/>
          <a:ln cap="flat" cmpd="sng" w="381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>
                <a:solidFill>
                  <a:srgbClr val="1A2838"/>
                </a:solidFill>
                <a:latin typeface="Open Sans"/>
                <a:ea typeface="Open Sans"/>
                <a:cs typeface="Open Sans"/>
                <a:sym typeface="Open Sans"/>
              </a:rPr>
              <a:t>Ley 44 de 1990, Art. 24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>
              <a:solidFill>
                <a:srgbClr val="1A2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400">
                <a:solidFill>
                  <a:srgbClr val="1A2838"/>
                </a:solidFill>
                <a:latin typeface="Open Sans"/>
                <a:ea typeface="Open Sans"/>
                <a:cs typeface="Open Sans"/>
                <a:sym typeface="Open Sans"/>
              </a:rPr>
              <a:t>Con cargo al Presupuesto Nacional, la Nación girará anualmente, a los municipios en donde existan resguardos indígenas, las cantidades que equivalgan a lo que tales municipios dejen de recaudar según certificación del respectivo tesorero municipal, por concepto del impuesto predial unificado, o no hayan recaudado por el impuesto y las sobretasas legales.</a:t>
            </a:r>
            <a:endParaRPr/>
          </a:p>
        </p:txBody>
      </p:sp>
      <p:sp>
        <p:nvSpPr>
          <p:cNvPr id="529" name="Google Shape;529;p21"/>
          <p:cNvSpPr txBox="1"/>
          <p:nvPr/>
        </p:nvSpPr>
        <p:spPr>
          <a:xfrm>
            <a:off x="1993187" y="3592722"/>
            <a:ext cx="3654277" cy="1661993"/>
          </a:xfrm>
          <a:prstGeom prst="rect">
            <a:avLst/>
          </a:prstGeom>
          <a:noFill/>
          <a:ln cap="flat" cmpd="sng" w="381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1F6A59"/>
                </a:solidFill>
                <a:latin typeface="Open Sans"/>
                <a:ea typeface="Open Sans"/>
                <a:cs typeface="Open Sans"/>
                <a:sym typeface="Open Sans"/>
              </a:rPr>
              <a:t>Sugerencia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F6A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400">
                <a:solidFill>
                  <a:srgbClr val="1F6A59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b="1" i="0" lang="es-MX" sz="1400">
                <a:solidFill>
                  <a:srgbClr val="1F6A59"/>
                </a:solidFill>
                <a:latin typeface="Open Sans"/>
                <a:ea typeface="Open Sans"/>
                <a:cs typeface="Open Sans"/>
                <a:sym typeface="Open Sans"/>
              </a:rPr>
              <a:t>roponer una norma que establezca este mismo tipo de compensaciones a los municipios que tengan Parques Nacionales y otras áreas protegidas en su jurisdicción</a:t>
            </a:r>
            <a:endParaRPr/>
          </a:p>
        </p:txBody>
      </p:sp>
      <p:sp>
        <p:nvSpPr>
          <p:cNvPr id="530" name="Google Shape;530;p21"/>
          <p:cNvSpPr txBox="1"/>
          <p:nvPr/>
        </p:nvSpPr>
        <p:spPr>
          <a:xfrm>
            <a:off x="7854955" y="5837221"/>
            <a:ext cx="32898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Fuente: Cálculos con cifras de MinHacienda (2019)</a:t>
            </a:r>
            <a:endParaRPr/>
          </a:p>
        </p:txBody>
      </p:sp>
      <p:sp>
        <p:nvSpPr>
          <p:cNvPr id="531" name="Google Shape;531;p21"/>
          <p:cNvSpPr txBox="1"/>
          <p:nvPr/>
        </p:nvSpPr>
        <p:spPr>
          <a:xfrm>
            <a:off x="3378385" y="5925550"/>
            <a:ext cx="46188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42662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pesos de hoy: </a:t>
            </a:r>
            <a:r>
              <a:rPr b="1" lang="es-MX" sz="2400">
                <a:solidFill>
                  <a:srgbClr val="42662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$118 756 millones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42662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(Aprox. $40 mil millones anuales)</a:t>
            </a:r>
            <a:r>
              <a:rPr b="1" lang="es-MX" sz="2400">
                <a:solidFill>
                  <a:srgbClr val="42662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2"/>
          <p:cNvSpPr/>
          <p:nvPr/>
        </p:nvSpPr>
        <p:spPr>
          <a:xfrm>
            <a:off x="3689875" y="3797922"/>
            <a:ext cx="3158974" cy="2405269"/>
          </a:xfrm>
          <a:prstGeom prst="donut">
            <a:avLst>
              <a:gd fmla="val 9495" name="adj"/>
            </a:avLst>
          </a:prstGeom>
          <a:solidFill>
            <a:srgbClr val="673218">
              <a:alpha val="49803"/>
            </a:srgbClr>
          </a:solidFill>
          <a:ln cap="flat" cmpd="sng" w="15875">
            <a:solidFill>
              <a:srgbClr val="6732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4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Plan de Ordenación 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4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Manejo de Cuenca</a:t>
            </a:r>
            <a:endParaRPr b="1" sz="1400">
              <a:solidFill>
                <a:srgbClr val="22351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537" name="Google Shape;537;p22"/>
          <p:cNvGrpSpPr/>
          <p:nvPr/>
        </p:nvGrpSpPr>
        <p:grpSpPr>
          <a:xfrm>
            <a:off x="616475" y="1495341"/>
            <a:ext cx="11498294" cy="7723642"/>
            <a:chOff x="616475" y="1495341"/>
            <a:chExt cx="11498294" cy="7723642"/>
          </a:xfrm>
        </p:grpSpPr>
        <p:grpSp>
          <p:nvGrpSpPr>
            <p:cNvPr id="538" name="Google Shape;538;p22"/>
            <p:cNvGrpSpPr/>
            <p:nvPr/>
          </p:nvGrpSpPr>
          <p:grpSpPr>
            <a:xfrm>
              <a:off x="616475" y="1495341"/>
              <a:ext cx="9572865" cy="7723642"/>
              <a:chOff x="477316" y="-542180"/>
              <a:chExt cx="9572865" cy="7723642"/>
            </a:xfrm>
          </p:grpSpPr>
          <p:sp>
            <p:nvSpPr>
              <p:cNvPr id="539" name="Google Shape;539;p22"/>
              <p:cNvSpPr/>
              <p:nvPr/>
            </p:nvSpPr>
            <p:spPr>
              <a:xfrm>
                <a:off x="3980072" y="-55886"/>
                <a:ext cx="2700005" cy="97199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22"/>
              <p:cNvSpPr txBox="1"/>
              <p:nvPr/>
            </p:nvSpPr>
            <p:spPr>
              <a:xfrm>
                <a:off x="4027521" y="-8437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76200" spcFirstLastPara="1" rIns="76200" wrap="square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2000"/>
                  <a:buFont typeface="Twentieth Century"/>
                  <a:buNone/>
                </a:pPr>
                <a:r>
                  <a:rPr b="0" lang="es-MX" sz="20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Acueductos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Costos de cuencas en tarifas 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42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Ley 142/94; Dec 1207/15; Res 874/18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41" name="Google Shape;541;p22"/>
              <p:cNvSpPr/>
              <p:nvPr/>
            </p:nvSpPr>
            <p:spPr>
              <a:xfrm>
                <a:off x="6020353" y="182564"/>
                <a:ext cx="4029828" cy="4029828"/>
              </a:xfrm>
              <a:custGeom>
                <a:rect b="b" l="l" r="r" t="t"/>
                <a:pathLst>
                  <a:path extrusionOk="0" h="120000" w="120000">
                    <a:moveTo>
                      <a:pt x="14011" y="21464"/>
                    </a:moveTo>
                    <a:lnTo>
                      <a:pt x="14011" y="21464"/>
                    </a:lnTo>
                    <a:cubicBezTo>
                      <a:pt x="24842" y="8539"/>
                      <a:pt x="40611" y="768"/>
                      <a:pt x="57459" y="54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22"/>
              <p:cNvSpPr/>
              <p:nvPr/>
            </p:nvSpPr>
            <p:spPr>
              <a:xfrm>
                <a:off x="6946220" y="183738"/>
                <a:ext cx="2700005" cy="97199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22"/>
              <p:cNvSpPr txBox="1"/>
              <p:nvPr/>
            </p:nvSpPr>
            <p:spPr>
              <a:xfrm>
                <a:off x="6993669" y="231187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76200" spcFirstLastPara="1" rIns="76200" wrap="square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2000"/>
                  <a:buFont typeface="Twentieth Century"/>
                  <a:buNone/>
                </a:pPr>
                <a:r>
                  <a:rPr b="0" lang="es-MX" sz="20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S G de Regalías</a:t>
                </a:r>
                <a:endParaRPr b="0" sz="20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3% áreas estratégicas 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2% CTeI ambiental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CP Art 360 y 361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44" name="Google Shape;544;p22"/>
              <p:cNvSpPr/>
              <p:nvPr/>
            </p:nvSpPr>
            <p:spPr>
              <a:xfrm>
                <a:off x="4520329" y="-542180"/>
                <a:ext cx="4029828" cy="4029828"/>
              </a:xfrm>
              <a:custGeom>
                <a:rect b="b" l="l" r="r" t="t"/>
                <a:pathLst>
                  <a:path extrusionOk="0" h="120000" w="120000">
                    <a:moveTo>
                      <a:pt x="119273" y="50685"/>
                    </a:moveTo>
                    <a:lnTo>
                      <a:pt x="119273" y="50685"/>
                    </a:lnTo>
                    <a:cubicBezTo>
                      <a:pt x="119915" y="54769"/>
                      <a:pt x="120133" y="58909"/>
                      <a:pt x="119923" y="6303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22"/>
              <p:cNvSpPr/>
              <p:nvPr/>
            </p:nvSpPr>
            <p:spPr>
              <a:xfrm>
                <a:off x="7285499" y="1579009"/>
                <a:ext cx="2700005" cy="97199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22"/>
              <p:cNvSpPr txBox="1"/>
              <p:nvPr/>
            </p:nvSpPr>
            <p:spPr>
              <a:xfrm>
                <a:off x="7332948" y="1626458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800"/>
                  <a:buFont typeface="Twentieth Century"/>
                  <a:buNone/>
                </a:pPr>
                <a:r>
                  <a:rPr b="0" lang="es-MX" sz="18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Municipios y departamentos</a:t>
                </a:r>
                <a:endParaRPr b="0" sz="18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Inversión en cuencas abastecedoras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(Ley 99/93 Art. 111)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Twentieth Century"/>
                  <a:buNone/>
                </a:pPr>
                <a:r>
                  <a:t/>
                </a:r>
                <a:endParaRPr b="0" sz="11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47" name="Google Shape;547;p22"/>
              <p:cNvSpPr/>
              <p:nvPr/>
            </p:nvSpPr>
            <p:spPr>
              <a:xfrm>
                <a:off x="1962299" y="145487"/>
                <a:ext cx="6847163" cy="6847163"/>
              </a:xfrm>
              <a:custGeom>
                <a:rect b="b" l="l" r="r" t="t"/>
                <a:pathLst>
                  <a:path extrusionOk="0" h="120000" w="120000">
                    <a:moveTo>
                      <a:pt x="117631" y="43307"/>
                    </a:moveTo>
                    <a:lnTo>
                      <a:pt x="117631" y="43307"/>
                    </a:lnTo>
                    <a:cubicBezTo>
                      <a:pt x="126720" y="74687"/>
                      <a:pt x="109033" y="107571"/>
                      <a:pt x="77842" y="117286"/>
                    </a:cubicBezTo>
                    <a:cubicBezTo>
                      <a:pt x="46650" y="127000"/>
                      <a:pt x="13419" y="109975"/>
                      <a:pt x="3082" y="78984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22"/>
              <p:cNvSpPr/>
              <p:nvPr/>
            </p:nvSpPr>
            <p:spPr>
              <a:xfrm>
                <a:off x="477316" y="3615135"/>
                <a:ext cx="2700005" cy="97199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22"/>
              <p:cNvSpPr txBox="1"/>
              <p:nvPr/>
            </p:nvSpPr>
            <p:spPr>
              <a:xfrm>
                <a:off x="524765" y="3662584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76200" spcFirstLastPara="1" rIns="76200" wrap="square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2000"/>
                  <a:buFont typeface="Twentieth Century"/>
                  <a:buNone/>
                </a:pPr>
                <a:r>
                  <a:rPr b="0" lang="es-MX" sz="20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Sector Privado </a:t>
                </a:r>
                <a:r>
                  <a:rPr b="0" lang="es-MX" sz="11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(Licencias)</a:t>
                </a:r>
                <a:endParaRPr b="0" sz="11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Conservación de cuencas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Compensación impactos a la biota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Ley 99/93 Artículos 43 y 57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50" name="Google Shape;550;p22"/>
              <p:cNvSpPr/>
              <p:nvPr/>
            </p:nvSpPr>
            <p:spPr>
              <a:xfrm>
                <a:off x="1627012" y="83598"/>
                <a:ext cx="7097864" cy="7097864"/>
              </a:xfrm>
              <a:custGeom>
                <a:rect b="b" l="l" r="r" t="t"/>
                <a:pathLst>
                  <a:path extrusionOk="0" h="120000" w="120000">
                    <a:moveTo>
                      <a:pt x="19" y="58506"/>
                    </a:moveTo>
                    <a:lnTo>
                      <a:pt x="19" y="58506"/>
                    </a:lnTo>
                    <a:cubicBezTo>
                      <a:pt x="832" y="25847"/>
                      <a:pt x="27625" y="-159"/>
                      <a:pt x="60294" y="1"/>
                    </a:cubicBezTo>
                    <a:cubicBezTo>
                      <a:pt x="92964" y="161"/>
                      <a:pt x="119500" y="26428"/>
                      <a:pt x="119994" y="59094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22"/>
              <p:cNvSpPr/>
              <p:nvPr/>
            </p:nvSpPr>
            <p:spPr>
              <a:xfrm>
                <a:off x="7137857" y="3649925"/>
                <a:ext cx="2700005" cy="1104075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22"/>
              <p:cNvSpPr txBox="1"/>
              <p:nvPr/>
            </p:nvSpPr>
            <p:spPr>
              <a:xfrm>
                <a:off x="7191753" y="3703821"/>
                <a:ext cx="2592213" cy="9962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800"/>
                  <a:buFont typeface="Twentieth Century"/>
                  <a:buNone/>
                </a:pPr>
                <a:r>
                  <a:rPr b="0" lang="es-MX" sz="18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CAR y Centros Urbanos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Tasas de uso del agua (cuencas)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Tasas retributivas por vertimientos Trasferencias del sector eléctrico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(Ley 99/93 Artículos 43 y Art 45)</a:t>
                </a:r>
                <a:endParaRPr b="0" sz="12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Twentieth Century"/>
                  <a:buNone/>
                </a:pPr>
                <a:r>
                  <a:t/>
                </a:r>
                <a:endParaRPr b="0" sz="11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53" name="Google Shape;553;p22"/>
              <p:cNvSpPr/>
              <p:nvPr/>
            </p:nvSpPr>
            <p:spPr>
              <a:xfrm>
                <a:off x="1510052" y="-430732"/>
                <a:ext cx="7040343" cy="7040343"/>
              </a:xfrm>
              <a:custGeom>
                <a:rect b="b" l="l" r="r" t="t"/>
                <a:pathLst>
                  <a:path extrusionOk="0" h="120000" w="120000">
                    <a:moveTo>
                      <a:pt x="112290" y="89423"/>
                    </a:moveTo>
                    <a:cubicBezTo>
                      <a:pt x="96269" y="117894"/>
                      <a:pt x="60414" y="128316"/>
                      <a:pt x="31628" y="112868"/>
                    </a:cubicBezTo>
                    <a:cubicBezTo>
                      <a:pt x="2842" y="97420"/>
                      <a:pt x="-8295" y="61780"/>
                      <a:pt x="6575" y="32691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22"/>
              <p:cNvSpPr/>
              <p:nvPr/>
            </p:nvSpPr>
            <p:spPr>
              <a:xfrm>
                <a:off x="774606" y="452880"/>
                <a:ext cx="2700005" cy="97199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>
                      <a:alpha val="49803"/>
                    </a:srgbClr>
                  </a:gs>
                  <a:gs pos="100000">
                    <a:srgbClr val="63993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22"/>
              <p:cNvSpPr txBox="1"/>
              <p:nvPr/>
            </p:nvSpPr>
            <p:spPr>
              <a:xfrm>
                <a:off x="822055" y="500329"/>
                <a:ext cx="2605107" cy="87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76200" spcFirstLastPara="1" rIns="76200" wrap="square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2000"/>
                  <a:buFont typeface="Twentieth Century"/>
                  <a:buNone/>
                </a:pPr>
                <a:r>
                  <a:rPr b="0" lang="es-MX" sz="20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Impuesto al Carbono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80% Conservación ambiental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420"/>
                  </a:spcBef>
                  <a:spcAft>
                    <a:spcPts val="0"/>
                  </a:spcAft>
                  <a:buClr>
                    <a:srgbClr val="0A0F05"/>
                  </a:buClr>
                  <a:buSzPts val="1200"/>
                  <a:buFont typeface="Twentieth Century"/>
                  <a:buNone/>
                </a:pPr>
                <a:r>
                  <a:rPr b="0" lang="es-MX" sz="12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Reforma Tributaria 2022</a:t>
                </a:r>
                <a:endParaRPr/>
              </a:p>
            </p:txBody>
          </p:sp>
          <p:sp>
            <p:nvSpPr>
              <p:cNvPr id="556" name="Google Shape;556;p22"/>
              <p:cNvSpPr/>
              <p:nvPr/>
            </p:nvSpPr>
            <p:spPr>
              <a:xfrm>
                <a:off x="783225" y="416948"/>
                <a:ext cx="4029828" cy="4029828"/>
              </a:xfrm>
              <a:custGeom>
                <a:rect b="b" l="l" r="r" t="t"/>
                <a:pathLst>
                  <a:path extrusionOk="0" h="120000" w="120000">
                    <a:moveTo>
                      <a:pt x="49187" y="982"/>
                    </a:moveTo>
                    <a:lnTo>
                      <a:pt x="49187" y="982"/>
                    </a:lnTo>
                    <a:cubicBezTo>
                      <a:pt x="65141" y="-1941"/>
                      <a:pt x="81598" y="1719"/>
                      <a:pt x="94809" y="1112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7" name="Google Shape;557;p22"/>
            <p:cNvGrpSpPr/>
            <p:nvPr/>
          </p:nvGrpSpPr>
          <p:grpSpPr>
            <a:xfrm>
              <a:off x="4418413" y="4420968"/>
              <a:ext cx="1766657" cy="1040359"/>
              <a:chOff x="174661" y="168794"/>
              <a:chExt cx="11179139" cy="4495147"/>
            </a:xfrm>
          </p:grpSpPr>
          <p:pic>
            <p:nvPicPr>
              <p:cNvPr id="558" name="Google Shape;558;p2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74661" y="168794"/>
                <a:ext cx="11179139" cy="44951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9" name="Google Shape;559;p2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99829" y="3722349"/>
                <a:ext cx="1436503" cy="7571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60" name="Google Shape;560;p22"/>
            <p:cNvSpPr/>
            <p:nvPr/>
          </p:nvSpPr>
          <p:spPr>
            <a:xfrm rot="5400000">
              <a:off x="5074968" y="3300403"/>
              <a:ext cx="506038" cy="21676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61" name="Google Shape;561;p22"/>
            <p:cNvSpPr/>
            <p:nvPr/>
          </p:nvSpPr>
          <p:spPr>
            <a:xfrm rot="1964042">
              <a:off x="3670416" y="3638631"/>
              <a:ext cx="653447" cy="204833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62" name="Google Shape;562;p22"/>
            <p:cNvSpPr/>
            <p:nvPr/>
          </p:nvSpPr>
          <p:spPr>
            <a:xfrm rot="-1501419">
              <a:off x="3371290" y="5475378"/>
              <a:ext cx="429827" cy="19987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63" name="Google Shape;563;p22"/>
            <p:cNvSpPr/>
            <p:nvPr/>
          </p:nvSpPr>
          <p:spPr>
            <a:xfrm rot="9575557">
              <a:off x="6700178" y="4099120"/>
              <a:ext cx="542019" cy="26836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64" name="Google Shape;564;p22"/>
            <p:cNvSpPr/>
            <p:nvPr/>
          </p:nvSpPr>
          <p:spPr>
            <a:xfrm rot="-8876473">
              <a:off x="6661145" y="5502210"/>
              <a:ext cx="548493" cy="30868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1100362" y="4709852"/>
              <a:ext cx="2016000" cy="684000"/>
            </a:xfrm>
            <a:prstGeom prst="roundRect">
              <a:avLst>
                <a:gd fmla="val 16667" name="adj"/>
              </a:avLst>
            </a:prstGeom>
            <a:solidFill>
              <a:srgbClr val="CEE5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Obras x Impuestos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Ley 2010/19 (ET Art 800-1)</a:t>
              </a:r>
              <a:endParaRPr sz="12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7528593" y="4814444"/>
              <a:ext cx="2016000" cy="684000"/>
            </a:xfrm>
            <a:prstGeom prst="roundRect">
              <a:avLst>
                <a:gd fmla="val 16667" name="adj"/>
              </a:avLst>
            </a:prstGeom>
            <a:solidFill>
              <a:srgbClr val="CEE5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Cooperación Internacional</a:t>
              </a:r>
              <a:endParaRPr sz="18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3165787" y="4900699"/>
              <a:ext cx="455260" cy="232653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68" name="Google Shape;568;p22"/>
            <p:cNvSpPr/>
            <p:nvPr/>
          </p:nvSpPr>
          <p:spPr>
            <a:xfrm rot="10800000">
              <a:off x="6967688" y="4969037"/>
              <a:ext cx="442067" cy="24484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11013045" y="4670742"/>
              <a:ext cx="1101724" cy="362534"/>
            </a:xfrm>
            <a:prstGeom prst="roundRect">
              <a:avLst>
                <a:gd fmla="val 16667" name="adj"/>
              </a:avLst>
            </a:prstGeom>
            <a:solidFill>
              <a:srgbClr val="CEE5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1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Inversiones Voluntarias</a:t>
              </a:r>
              <a:endParaRPr b="1" sz="9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570" name="Google Shape;570;p22"/>
            <p:cNvGrpSpPr/>
            <p:nvPr/>
          </p:nvGrpSpPr>
          <p:grpSpPr>
            <a:xfrm>
              <a:off x="11013045" y="4249325"/>
              <a:ext cx="1101724" cy="362534"/>
              <a:chOff x="9015833" y="0"/>
              <a:chExt cx="1297148" cy="439032"/>
            </a:xfrm>
          </p:grpSpPr>
          <p:sp>
            <p:nvSpPr>
              <p:cNvPr id="571" name="Google Shape;571;p22"/>
              <p:cNvSpPr/>
              <p:nvPr/>
            </p:nvSpPr>
            <p:spPr>
              <a:xfrm>
                <a:off x="9015833" y="0"/>
                <a:ext cx="1297148" cy="43903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426625"/>
                  </a:gs>
                  <a:gs pos="50000">
                    <a:srgbClr val="B5D999"/>
                  </a:gs>
                  <a:gs pos="100000">
                    <a:srgbClr val="426625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dir="5400000" dist="2540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22"/>
              <p:cNvSpPr txBox="1"/>
              <p:nvPr/>
            </p:nvSpPr>
            <p:spPr>
              <a:xfrm>
                <a:off x="9037265" y="21432"/>
                <a:ext cx="1254284" cy="396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0950" lIns="60950" spcFirstLastPara="1" rIns="60950" wrap="square" tIns="60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0F05"/>
                  </a:buClr>
                  <a:buSzPts val="1100"/>
                  <a:buFont typeface="Twentieth Century"/>
                  <a:buNone/>
                </a:pPr>
                <a:r>
                  <a:rPr b="1" lang="es-MX" sz="1100">
                    <a:solidFill>
                      <a:srgbClr val="0A0F05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Inversiones Obligatorias</a:t>
                </a:r>
                <a:endParaRPr b="1" sz="1000">
                  <a:solidFill>
                    <a:srgbClr val="0A0F0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573" name="Google Shape;573;p22"/>
            <p:cNvSpPr/>
            <p:nvPr/>
          </p:nvSpPr>
          <p:spPr>
            <a:xfrm rot="8329338">
              <a:off x="6223744" y="3498070"/>
              <a:ext cx="624277" cy="25825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1126636" y="3753866"/>
              <a:ext cx="2016000" cy="684000"/>
            </a:xfrm>
            <a:prstGeom prst="roundRect">
              <a:avLst>
                <a:gd fmla="val 16667" name="adj"/>
              </a:avLst>
            </a:prstGeom>
            <a:solidFill>
              <a:srgbClr val="CEE5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 causación </a:t>
              </a:r>
              <a:r>
                <a:rPr lang="es-MX" sz="16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Impuesto Carbono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>
                  <a:solidFill>
                    <a:srgbClr val="22351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Ley 1819/16 Art 221</a:t>
              </a:r>
              <a:endParaRPr sz="1200">
                <a:solidFill>
                  <a:srgbClr val="22351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75" name="Google Shape;575;p22"/>
            <p:cNvSpPr/>
            <p:nvPr/>
          </p:nvSpPr>
          <p:spPr>
            <a:xfrm rot="1209326">
              <a:off x="3308510" y="4167023"/>
              <a:ext cx="543141" cy="20983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F6A59"/>
            </a:solidFill>
            <a:ln cap="flat" cmpd="sng" w="15875">
              <a:solidFill>
                <a:srgbClr val="4266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76" name="Google Shape;576;p22"/>
            <p:cNvSpPr txBox="1"/>
            <p:nvPr/>
          </p:nvSpPr>
          <p:spPr>
            <a:xfrm>
              <a:off x="4086152" y="6145191"/>
              <a:ext cx="24836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2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Mayor Eficiencia</a:t>
              </a:r>
              <a:endParaRPr/>
            </a:p>
          </p:txBody>
        </p:sp>
      </p:grpSp>
      <p:sp>
        <p:nvSpPr>
          <p:cNvPr id="577" name="Google Shape;577;p22"/>
          <p:cNvSpPr txBox="1"/>
          <p:nvPr>
            <p:ph type="title"/>
          </p:nvPr>
        </p:nvSpPr>
        <p:spPr>
          <a:xfrm>
            <a:off x="913775" y="618517"/>
            <a:ext cx="10604309" cy="1097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es-MX" sz="4000" cap="none"/>
              <a:t>Conservación de Cuencas Hidrográficas</a:t>
            </a:r>
            <a:br>
              <a:rPr lang="es-MX" cap="none"/>
            </a:br>
            <a:r>
              <a:rPr lang="es-MX" cap="none"/>
              <a:t>Múltiples Fuentes de Financiación (Baja articulación)</a:t>
            </a:r>
            <a:endParaRPr cap="none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23"/>
          <p:cNvGrpSpPr/>
          <p:nvPr/>
        </p:nvGrpSpPr>
        <p:grpSpPr>
          <a:xfrm>
            <a:off x="67734" y="804333"/>
            <a:ext cx="6341533" cy="6054344"/>
            <a:chOff x="0" y="0"/>
            <a:chExt cx="7348756" cy="6494317"/>
          </a:xfrm>
        </p:grpSpPr>
        <p:pic>
          <p:nvPicPr>
            <p:cNvPr id="583" name="Google Shape;583;p23"/>
            <p:cNvPicPr preferRelativeResize="0"/>
            <p:nvPr/>
          </p:nvPicPr>
          <p:blipFill rotWithShape="1">
            <a:blip r:embed="rId3">
              <a:alphaModFix/>
            </a:blip>
            <a:srcRect b="0" l="0" r="-450" t="1900"/>
            <a:stretch/>
          </p:blipFill>
          <p:spPr>
            <a:xfrm>
              <a:off x="0" y="0"/>
              <a:ext cx="7348756" cy="64943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4" name="Google Shape;584;p23"/>
            <p:cNvSpPr txBox="1"/>
            <p:nvPr/>
          </p:nvSpPr>
          <p:spPr>
            <a:xfrm rot="-5400000">
              <a:off x="4411570" y="2923825"/>
              <a:ext cx="5476945" cy="3566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Fracción de lluvia reciclada de la evapotranspiración amazónica</a:t>
              </a:r>
              <a:endPara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85" name="Google Shape;585;p23"/>
            <p:cNvSpPr txBox="1"/>
            <p:nvPr/>
          </p:nvSpPr>
          <p:spPr>
            <a:xfrm>
              <a:off x="4227436" y="629174"/>
              <a:ext cx="1546361" cy="2971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15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Cuenca amazónica</a:t>
              </a:r>
              <a:endParaRPr sz="115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86" name="Google Shape;586;p23"/>
          <p:cNvSpPr txBox="1"/>
          <p:nvPr/>
        </p:nvSpPr>
        <p:spPr>
          <a:xfrm>
            <a:off x="6806323" y="804333"/>
            <a:ext cx="420746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Flujo de agua y transporte de humedad en el sistema Amazonia-Andes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Dependencia de la lluvia en los Andes del agua transportada por los vientos desde la cuenca amazónica.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7" name="Google Shape;587;p23"/>
          <p:cNvSpPr txBox="1"/>
          <p:nvPr/>
        </p:nvSpPr>
        <p:spPr>
          <a:xfrm>
            <a:off x="6806323" y="2281661"/>
            <a:ext cx="40879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Fuente: Weng, et al (2018), citado por Poveda (2022)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8" name="Google Shape;588;p23"/>
          <p:cNvSpPr txBox="1"/>
          <p:nvPr/>
        </p:nvSpPr>
        <p:spPr>
          <a:xfrm>
            <a:off x="6625157" y="3032893"/>
            <a:ext cx="5015463" cy="2554545"/>
          </a:xfrm>
          <a:prstGeom prst="rect">
            <a:avLst/>
          </a:prstGeom>
          <a:noFill/>
          <a:ln cap="flat" cmpd="sng" w="381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>
                <a:solidFill>
                  <a:srgbClr val="426625"/>
                </a:solidFill>
                <a:latin typeface="Open Sans"/>
                <a:ea typeface="Open Sans"/>
                <a:cs typeface="Open Sans"/>
                <a:sym typeface="Open Sans"/>
              </a:rPr>
              <a:t>Comentario Final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>
              <a:solidFill>
                <a:srgbClr val="4266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rgbClr val="426625"/>
                </a:solidFill>
                <a:latin typeface="Open Sans"/>
                <a:ea typeface="Open Sans"/>
                <a:cs typeface="Open Sans"/>
                <a:sym typeface="Open Sans"/>
              </a:rPr>
              <a:t>El régimen de lluvias de casi todas las grandes capitales del país está significativamente afectado por la deforestación en la Amazonia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266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rgbClr val="426625"/>
                </a:solidFill>
                <a:latin typeface="Open Sans"/>
                <a:ea typeface="Open Sans"/>
                <a:cs typeface="Open Sans"/>
                <a:sym typeface="Open Sans"/>
              </a:rPr>
              <a:t>¿Deben las grandes capitales transferir recursos para evitar la deforestación en la Cuenca Amazónica?</a:t>
            </a:r>
            <a:endParaRPr b="1" sz="1600">
              <a:solidFill>
                <a:srgbClr val="42662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"/>
          <p:cNvSpPr txBox="1"/>
          <p:nvPr>
            <p:ph idx="4294967295" type="title"/>
          </p:nvPr>
        </p:nvSpPr>
        <p:spPr>
          <a:xfrm>
            <a:off x="244475" y="311286"/>
            <a:ext cx="10363200" cy="44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es-MX" sz="4000" cap="none"/>
              <a:t>Referencias citadas</a:t>
            </a:r>
            <a:endParaRPr sz="4000" cap="none"/>
          </a:p>
        </p:txBody>
      </p:sp>
      <p:sp>
        <p:nvSpPr>
          <p:cNvPr id="594" name="Google Shape;594;p24"/>
          <p:cNvSpPr txBox="1"/>
          <p:nvPr>
            <p:ph idx="4294967295" type="body"/>
          </p:nvPr>
        </p:nvSpPr>
        <p:spPr>
          <a:xfrm>
            <a:off x="749029" y="1089496"/>
            <a:ext cx="10014288" cy="525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CEPAL, BID y DNP (2013) </a:t>
            </a:r>
            <a:r>
              <a:rPr i="1" lang="es-MX" cap="none">
                <a:latin typeface="Times New Roman"/>
                <a:ea typeface="Times New Roman"/>
                <a:cs typeface="Times New Roman"/>
                <a:sym typeface="Times New Roman"/>
              </a:rPr>
              <a:t>Valoración de daños y pérdidas: Ola invernal en Colombia 2010-2011</a:t>
            </a: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DIAN (2022) </a:t>
            </a:r>
            <a:r>
              <a:rPr i="1" lang="es-MX" cap="none">
                <a:latin typeface="Times New Roman"/>
                <a:ea typeface="Times New Roman"/>
                <a:cs typeface="Times New Roman"/>
                <a:sym typeface="Times New Roman"/>
              </a:rPr>
              <a:t>Estadísticas de Recaudo Mensual por Tipo de Impuesto 2000 – 2022</a:t>
            </a: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Díaz, M. A., G. Rudas, A. Suárez y J. G. Zapata (2022) </a:t>
            </a:r>
            <a:r>
              <a:rPr i="1" lang="es-MX" cap="none">
                <a:latin typeface="Times New Roman"/>
                <a:ea typeface="Times New Roman"/>
                <a:cs typeface="Times New Roman"/>
                <a:sym typeface="Times New Roman"/>
              </a:rPr>
              <a:t>Análisis institucional y de las finanzas del sector ambiental colombiano, 2016–2020.</a:t>
            </a: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 FESCOL y Foro Nacional Ambiental.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Inderena (1990) </a:t>
            </a:r>
            <a:r>
              <a:rPr i="1" lang="es-MX" cap="none">
                <a:latin typeface="Times New Roman"/>
                <a:ea typeface="Times New Roman"/>
                <a:cs typeface="Times New Roman"/>
                <a:sym typeface="Times New Roman"/>
              </a:rPr>
              <a:t>Manejo de Cuencas Hidrográficas Abastecedoras de Acueductos Municipales.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Minambiente (2022) </a:t>
            </a:r>
            <a:r>
              <a:rPr i="1" lang="es-MX" cap="none">
                <a:latin typeface="Times New Roman"/>
                <a:ea typeface="Times New Roman"/>
                <a:cs typeface="Times New Roman"/>
                <a:sym typeface="Times New Roman"/>
              </a:rPr>
              <a:t>Boletín Resultados de No Causación</a:t>
            </a: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. Boletín 6 – Corte al 30 de Junio de 2022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Poveda, G. (2022) </a:t>
            </a:r>
            <a:r>
              <a:rPr i="1" lang="es-MX" cap="none">
                <a:latin typeface="Times New Roman"/>
                <a:ea typeface="Times New Roman"/>
                <a:cs typeface="Times New Roman"/>
                <a:sym typeface="Times New Roman"/>
              </a:rPr>
              <a:t>Impactos hidrológicos y climáticos de la deforestación en Colombia y la cuenca amazónica</a:t>
            </a: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. En: Rodriguez y Valdés (2022)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República de Colombia (2020) </a:t>
            </a:r>
            <a:r>
              <a:rPr i="1" lang="es-MX" cap="none">
                <a:latin typeface="Times New Roman"/>
                <a:ea typeface="Times New Roman"/>
                <a:cs typeface="Times New Roman"/>
                <a:sym typeface="Times New Roman"/>
              </a:rPr>
              <a:t>Actualización de la Contribución Determinada a Nivel Nacional (NDC). </a:t>
            </a: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Convención Marco de Naciones Unidas para el Cambio Climático, 30 de diciembre.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Rodríguez, M. y M. F. Valdés (2022) </a:t>
            </a:r>
            <a:r>
              <a:rPr i="1" lang="es-MX" cap="none">
                <a:latin typeface="Times New Roman"/>
                <a:ea typeface="Times New Roman"/>
                <a:cs typeface="Times New Roman"/>
                <a:sym typeface="Times New Roman"/>
              </a:rPr>
              <a:t>Colombia país de bosques. </a:t>
            </a: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Foro Nacional Ambiental y FESCOL. Alpha Editorial 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Rudas, G. (2014) </a:t>
            </a:r>
            <a:r>
              <a:rPr i="1" lang="es-MX" cap="none">
                <a:latin typeface="Times New Roman"/>
                <a:ea typeface="Times New Roman"/>
                <a:cs typeface="Times New Roman"/>
                <a:sym typeface="Times New Roman"/>
              </a:rPr>
              <a:t>Identificación de recursos públicos y privados susceptibles de ser canalizados hacia la mitigación y adaptación al cambio climático en el departamento del Huila</a:t>
            </a: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. Preparándose para el Cambio Climático - Huila 2050.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s-MX" cap="none">
                <a:latin typeface="Times New Roman"/>
                <a:ea typeface="Times New Roman"/>
                <a:cs typeface="Times New Roman"/>
                <a:sym typeface="Times New Roman"/>
              </a:rPr>
              <a:t>UNGRD (2022) Balance de la situación de desastres Nacional. 1 de agosto de 2021 a 16 de noviembre de 2022</a:t>
            </a:r>
            <a:endParaRPr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01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5"/>
          <p:cNvSpPr txBox="1"/>
          <p:nvPr>
            <p:ph type="title"/>
          </p:nvPr>
        </p:nvSpPr>
        <p:spPr>
          <a:xfrm>
            <a:off x="1386048" y="3304330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513"/>
              </a:buClr>
              <a:buSzPts val="4400"/>
              <a:buFont typeface="Twentieth Century"/>
              <a:buNone/>
            </a:pPr>
            <a:r>
              <a:rPr lang="es-MX" sz="4400" cap="none">
                <a:solidFill>
                  <a:srgbClr val="223513"/>
                </a:solidFill>
              </a:rPr>
              <a:t>Muchas gracias por suatención</a:t>
            </a:r>
            <a:endParaRPr sz="4400" cap="none">
              <a:solidFill>
                <a:srgbClr val="223513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/>
          <p:nvPr>
            <p:ph type="title"/>
          </p:nvPr>
        </p:nvSpPr>
        <p:spPr>
          <a:xfrm>
            <a:off x="838273" y="1692629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Twentieth Century"/>
              <a:buNone/>
            </a:pPr>
            <a:r>
              <a:rPr lang="es-MX" sz="4000" cap="none">
                <a:solidFill>
                  <a:srgbClr val="7F7F7F"/>
                </a:solidFill>
              </a:rPr>
              <a:t>Colombia</a:t>
            </a:r>
            <a:br>
              <a:rPr lang="es-MX" sz="4000" cap="none">
                <a:solidFill>
                  <a:srgbClr val="7F7F7F"/>
                </a:solidFill>
              </a:rPr>
            </a:br>
            <a:r>
              <a:rPr lang="es-MX" sz="4000" cap="none">
                <a:solidFill>
                  <a:srgbClr val="7F7F7F"/>
                </a:solidFill>
              </a:rPr>
              <a:t>Contribución Nacionalmente Determinada (NDC) para la Adaptación al Cambio Climático</a:t>
            </a:r>
            <a:br>
              <a:rPr lang="es-MX" sz="4000" cap="none">
                <a:solidFill>
                  <a:srgbClr val="7F7F7F"/>
                </a:solidFill>
              </a:rPr>
            </a:br>
            <a:br>
              <a:rPr lang="es-MX">
                <a:solidFill>
                  <a:srgbClr val="7F7F7F"/>
                </a:solidFill>
              </a:rPr>
            </a:br>
            <a:endParaRPr>
              <a:solidFill>
                <a:srgbClr val="7F7F7F"/>
              </a:solidFill>
            </a:endParaRPr>
          </a:p>
        </p:txBody>
      </p:sp>
      <p:sp>
        <p:nvSpPr>
          <p:cNvPr id="178" name="Google Shape;178;p3"/>
          <p:cNvSpPr txBox="1"/>
          <p:nvPr>
            <p:ph idx="1" type="body"/>
          </p:nvPr>
        </p:nvSpPr>
        <p:spPr>
          <a:xfrm>
            <a:off x="920124" y="4118851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MX" sz="3600" cap="none"/>
              <a:t>Algunos retos sobre cuencas hidrográficas y gestión de riesgo de desastres</a:t>
            </a:r>
            <a:endParaRPr sz="3600" cap="none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s-MX" cap="none"/>
              <a:t>Adaptación al Cambio Climático </a:t>
            </a:r>
            <a:br>
              <a:rPr lang="es-MX" cap="none"/>
            </a:br>
            <a:r>
              <a:rPr lang="es-MX" cap="none"/>
              <a:t>Cuencas hidrográficas y riesgo de desastres </a:t>
            </a:r>
            <a:endParaRPr cap="none"/>
          </a:p>
        </p:txBody>
      </p:sp>
      <p:grpSp>
        <p:nvGrpSpPr>
          <p:cNvPr id="184" name="Google Shape;184;p4"/>
          <p:cNvGrpSpPr/>
          <p:nvPr/>
        </p:nvGrpSpPr>
        <p:grpSpPr>
          <a:xfrm>
            <a:off x="729842" y="2485238"/>
            <a:ext cx="10548384" cy="907249"/>
            <a:chOff x="729842" y="2485238"/>
            <a:chExt cx="10548384" cy="907249"/>
          </a:xfrm>
        </p:grpSpPr>
        <p:pic>
          <p:nvPicPr>
            <p:cNvPr id="185" name="Google Shape;18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9842" y="2485238"/>
              <a:ext cx="10548384" cy="9072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6" name="Google Shape;186;p4"/>
            <p:cNvGrpSpPr/>
            <p:nvPr/>
          </p:nvGrpSpPr>
          <p:grpSpPr>
            <a:xfrm>
              <a:off x="1939396" y="2540751"/>
              <a:ext cx="7843999" cy="442651"/>
              <a:chOff x="2723157" y="2278726"/>
              <a:chExt cx="7843999" cy="442651"/>
            </a:xfrm>
          </p:grpSpPr>
          <p:grpSp>
            <p:nvGrpSpPr>
              <p:cNvPr id="187" name="Google Shape;187;p4"/>
              <p:cNvGrpSpPr/>
              <p:nvPr/>
            </p:nvGrpSpPr>
            <p:grpSpPr>
              <a:xfrm>
                <a:off x="2723157" y="2278726"/>
                <a:ext cx="7843999" cy="442651"/>
                <a:chOff x="2723157" y="2298846"/>
                <a:chExt cx="7843999" cy="402410"/>
              </a:xfrm>
            </p:grpSpPr>
            <p:pic>
              <p:nvPicPr>
                <p:cNvPr id="188" name="Google Shape;188;p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65878" l="0" r="0" t="0"/>
                <a:stretch/>
              </p:blipFill>
              <p:spPr>
                <a:xfrm>
                  <a:off x="2723157" y="2298846"/>
                  <a:ext cx="2985839" cy="3856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9" name="Google Shape;189;p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3966" l="0" r="0" t="34721"/>
                <a:stretch/>
              </p:blipFill>
              <p:spPr>
                <a:xfrm>
                  <a:off x="5054654" y="2347374"/>
                  <a:ext cx="2985839" cy="3538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0" name="Google Shape;190;p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6835" l="-3664" r="3664" t="61851"/>
                <a:stretch/>
              </p:blipFill>
              <p:spPr>
                <a:xfrm>
                  <a:off x="7581317" y="2331368"/>
                  <a:ext cx="2985839" cy="3538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91" name="Google Shape;191;p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8236444" y="2327453"/>
                <a:ext cx="484061" cy="1430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2" name="Google Shape;192;p4"/>
          <p:cNvGrpSpPr/>
          <p:nvPr/>
        </p:nvGrpSpPr>
        <p:grpSpPr>
          <a:xfrm>
            <a:off x="612827" y="2961315"/>
            <a:ext cx="10665398" cy="2671347"/>
            <a:chOff x="423587" y="3115805"/>
            <a:chExt cx="10665398" cy="2671347"/>
          </a:xfrm>
        </p:grpSpPr>
        <p:pic>
          <p:nvPicPr>
            <p:cNvPr id="193" name="Google Shape;193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672156" y="4948952"/>
              <a:ext cx="5416829" cy="8382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4" name="Google Shape;194;p4"/>
            <p:cNvGrpSpPr/>
            <p:nvPr/>
          </p:nvGrpSpPr>
          <p:grpSpPr>
            <a:xfrm>
              <a:off x="423587" y="3115805"/>
              <a:ext cx="10665398" cy="2671347"/>
              <a:chOff x="499088" y="2587299"/>
              <a:chExt cx="10665398" cy="2671347"/>
            </a:xfrm>
          </p:grpSpPr>
          <p:pic>
            <p:nvPicPr>
              <p:cNvPr id="195" name="Google Shape;195;p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747657" y="2590800"/>
                <a:ext cx="5416829" cy="8382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96" name="Google Shape;196;p4"/>
              <p:cNvGrpSpPr/>
              <p:nvPr/>
            </p:nvGrpSpPr>
            <p:grpSpPr>
              <a:xfrm>
                <a:off x="499088" y="2587299"/>
                <a:ext cx="10665398" cy="2671347"/>
                <a:chOff x="499088" y="2587299"/>
                <a:chExt cx="10665398" cy="2671347"/>
              </a:xfrm>
            </p:grpSpPr>
            <p:pic>
              <p:nvPicPr>
                <p:cNvPr id="197" name="Google Shape;197;p4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499088" y="2587299"/>
                  <a:ext cx="5248569" cy="26713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8" name="Google Shape;198;p4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0" r="0" t="0"/>
                <a:stretch/>
              </p:blipFill>
              <p:spPr>
                <a:xfrm>
                  <a:off x="5747657" y="3243218"/>
                  <a:ext cx="5416829" cy="181446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pic>
        <p:nvPicPr>
          <p:cNvPr id="199" name="Google Shape;19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2618" y="2565602"/>
            <a:ext cx="400050" cy="1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5"/>
          <p:cNvGrpSpPr/>
          <p:nvPr/>
        </p:nvGrpSpPr>
        <p:grpSpPr>
          <a:xfrm>
            <a:off x="729842" y="2485238"/>
            <a:ext cx="10548384" cy="907249"/>
            <a:chOff x="729842" y="2485238"/>
            <a:chExt cx="10548384" cy="907249"/>
          </a:xfrm>
        </p:grpSpPr>
        <p:pic>
          <p:nvPicPr>
            <p:cNvPr id="205" name="Google Shape;20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9842" y="2485238"/>
              <a:ext cx="10548384" cy="9072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6" name="Google Shape;206;p5"/>
            <p:cNvGrpSpPr/>
            <p:nvPr/>
          </p:nvGrpSpPr>
          <p:grpSpPr>
            <a:xfrm>
              <a:off x="1939396" y="2540751"/>
              <a:ext cx="7843999" cy="442651"/>
              <a:chOff x="2723157" y="2278726"/>
              <a:chExt cx="7843999" cy="442651"/>
            </a:xfrm>
          </p:grpSpPr>
          <p:grpSp>
            <p:nvGrpSpPr>
              <p:cNvPr id="207" name="Google Shape;207;p5"/>
              <p:cNvGrpSpPr/>
              <p:nvPr/>
            </p:nvGrpSpPr>
            <p:grpSpPr>
              <a:xfrm>
                <a:off x="2723157" y="2278726"/>
                <a:ext cx="7843999" cy="442651"/>
                <a:chOff x="2723157" y="2298846"/>
                <a:chExt cx="7843999" cy="402410"/>
              </a:xfrm>
            </p:grpSpPr>
            <p:pic>
              <p:nvPicPr>
                <p:cNvPr id="208" name="Google Shape;208;p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65878" l="0" r="0" t="0"/>
                <a:stretch/>
              </p:blipFill>
              <p:spPr>
                <a:xfrm>
                  <a:off x="2723157" y="2298846"/>
                  <a:ext cx="2985839" cy="3856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9" name="Google Shape;209;p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3966" l="0" r="0" t="34721"/>
                <a:stretch/>
              </p:blipFill>
              <p:spPr>
                <a:xfrm>
                  <a:off x="5054654" y="2347374"/>
                  <a:ext cx="2985839" cy="3538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0" name="Google Shape;210;p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6835" l="-3664" r="3664" t="61851"/>
                <a:stretch/>
              </p:blipFill>
              <p:spPr>
                <a:xfrm>
                  <a:off x="7581317" y="2331368"/>
                  <a:ext cx="2985839" cy="3538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11" name="Google Shape;211;p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8236444" y="2327453"/>
                <a:ext cx="484061" cy="1430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12" name="Google Shape;212;p5"/>
          <p:cNvGrpSpPr/>
          <p:nvPr/>
        </p:nvGrpSpPr>
        <p:grpSpPr>
          <a:xfrm>
            <a:off x="612827" y="2978093"/>
            <a:ext cx="10665400" cy="3809749"/>
            <a:chOff x="612827" y="2214694"/>
            <a:chExt cx="10665400" cy="3809749"/>
          </a:xfrm>
        </p:grpSpPr>
        <p:pic>
          <p:nvPicPr>
            <p:cNvPr id="213" name="Google Shape;213;p5"/>
            <p:cNvPicPr preferRelativeResize="0"/>
            <p:nvPr/>
          </p:nvPicPr>
          <p:blipFill rotWithShape="1">
            <a:blip r:embed="rId6">
              <a:alphaModFix/>
            </a:blip>
            <a:srcRect b="22352" l="0" r="5264" t="0"/>
            <a:stretch/>
          </p:blipFill>
          <p:spPr>
            <a:xfrm>
              <a:off x="5826571" y="3756343"/>
              <a:ext cx="5416830" cy="226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5"/>
            <p:cNvPicPr preferRelativeResize="0"/>
            <p:nvPr/>
          </p:nvPicPr>
          <p:blipFill rotWithShape="1">
            <a:blip r:embed="rId6">
              <a:alphaModFix/>
            </a:blip>
            <a:srcRect b="22352" l="0" r="5264" t="0"/>
            <a:stretch/>
          </p:blipFill>
          <p:spPr>
            <a:xfrm>
              <a:off x="5861397" y="2218195"/>
              <a:ext cx="5416830" cy="650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5"/>
            <p:cNvPicPr preferRelativeResize="0"/>
            <p:nvPr/>
          </p:nvPicPr>
          <p:blipFill rotWithShape="1">
            <a:blip r:embed="rId7">
              <a:alphaModFix/>
            </a:blip>
            <a:srcRect b="75505" l="0" r="0" t="0"/>
            <a:stretch/>
          </p:blipFill>
          <p:spPr>
            <a:xfrm>
              <a:off x="612827" y="2214694"/>
              <a:ext cx="5248569" cy="654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47651" y="2844562"/>
              <a:ext cx="5178920" cy="91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555851" y="3392488"/>
              <a:ext cx="4270720" cy="26319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5"/>
            <p:cNvPicPr preferRelativeResize="0"/>
            <p:nvPr/>
          </p:nvPicPr>
          <p:blipFill rotWithShape="1">
            <a:blip r:embed="rId10">
              <a:alphaModFix/>
            </a:blip>
            <a:srcRect b="0" l="0" r="5154" t="0"/>
            <a:stretch/>
          </p:blipFill>
          <p:spPr>
            <a:xfrm>
              <a:off x="5739669" y="2786393"/>
              <a:ext cx="5538558" cy="10281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781630" y="3437233"/>
              <a:ext cx="4496596" cy="21118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0" name="Google Shape;220;p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s-MX" cap="none"/>
              <a:t>Adaptación al Cambio Climático </a:t>
            </a:r>
            <a:br>
              <a:rPr lang="es-MX" cap="none"/>
            </a:br>
            <a:r>
              <a:rPr lang="es-MX" cap="none"/>
              <a:t>Cuencas hidrográficas y riesgo de desastres </a:t>
            </a:r>
            <a:endParaRPr cap="none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 txBox="1"/>
          <p:nvPr>
            <p:ph type="title"/>
          </p:nvPr>
        </p:nvSpPr>
        <p:spPr>
          <a:xfrm>
            <a:off x="1115110" y="1289958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800"/>
              <a:buFont typeface="Twentieth Century"/>
              <a:buNone/>
            </a:pPr>
            <a:r>
              <a:rPr lang="es-MX" sz="4800" cap="none">
                <a:solidFill>
                  <a:srgbClr val="7F7F7F"/>
                </a:solidFill>
              </a:rPr>
              <a:t>Costo de Eventos Climáticos Extremos</a:t>
            </a:r>
            <a:endParaRPr sz="4800" cap="none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0701" y="317306"/>
            <a:ext cx="7664167" cy="84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183" y="1235927"/>
            <a:ext cx="8906468" cy="2027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126" y="3263262"/>
            <a:ext cx="7275252" cy="3105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7"/>
          <p:cNvGrpSpPr/>
          <p:nvPr/>
        </p:nvGrpSpPr>
        <p:grpSpPr>
          <a:xfrm>
            <a:off x="8662667" y="2006636"/>
            <a:ext cx="3422150" cy="1896485"/>
            <a:chOff x="7650664" y="3713163"/>
            <a:chExt cx="3644109" cy="1965373"/>
          </a:xfrm>
        </p:grpSpPr>
        <p:pic>
          <p:nvPicPr>
            <p:cNvPr id="234" name="Google Shape;234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886825" y="3713163"/>
              <a:ext cx="1407948" cy="754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7"/>
            <p:cNvPicPr preferRelativeResize="0"/>
            <p:nvPr/>
          </p:nvPicPr>
          <p:blipFill rotWithShape="1">
            <a:blip r:embed="rId7">
              <a:alphaModFix/>
            </a:blip>
            <a:srcRect b="0" l="0" r="54244" t="0"/>
            <a:stretch/>
          </p:blipFill>
          <p:spPr>
            <a:xfrm>
              <a:off x="8129525" y="4448834"/>
              <a:ext cx="3165248" cy="61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7"/>
            <p:cNvPicPr preferRelativeResize="0"/>
            <p:nvPr/>
          </p:nvPicPr>
          <p:blipFill rotWithShape="1">
            <a:blip r:embed="rId7">
              <a:alphaModFix/>
            </a:blip>
            <a:srcRect b="0" l="47321" r="0" t="0"/>
            <a:stretch/>
          </p:blipFill>
          <p:spPr>
            <a:xfrm>
              <a:off x="7650664" y="5063685"/>
              <a:ext cx="3644109" cy="6148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7"/>
          <p:cNvSpPr txBox="1"/>
          <p:nvPr/>
        </p:nvSpPr>
        <p:spPr>
          <a:xfrm>
            <a:off x="9319200" y="3978870"/>
            <a:ext cx="25587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Fuente: CEPAL, BID y DNP (2013)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" name="Google Shape;238;p7"/>
          <p:cNvSpPr/>
          <p:nvPr/>
        </p:nvSpPr>
        <p:spPr>
          <a:xfrm>
            <a:off x="7851681" y="4732727"/>
            <a:ext cx="4233136" cy="102146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242" y="18878"/>
                </a:moveTo>
                <a:lnTo>
                  <a:pt x="-8424" y="20086"/>
                </a:lnTo>
                <a:lnTo>
                  <a:pt x="-13121" y="100240"/>
                </a:lnTo>
                <a:lnTo>
                  <a:pt x="-22426" y="100378"/>
                </a:lnTo>
              </a:path>
            </a:pathLst>
          </a:custGeom>
          <a:solidFill>
            <a:srgbClr val="C00000">
              <a:alpha val="20000"/>
            </a:srgbClr>
          </a:solidFill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Inundaciones y deslizamientos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Muertos: 4.533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Afectados: 6.972.951 personas </a:t>
            </a:r>
            <a:endParaRPr/>
          </a:p>
        </p:txBody>
      </p:sp>
      <p:sp>
        <p:nvSpPr>
          <p:cNvPr id="239" name="Google Shape;239;p7"/>
          <p:cNvSpPr/>
          <p:nvPr/>
        </p:nvSpPr>
        <p:spPr>
          <a:xfrm>
            <a:off x="195209" y="4967343"/>
            <a:ext cx="6883685" cy="919749"/>
          </a:xfrm>
          <a:prstGeom prst="roundRect">
            <a:avLst>
              <a:gd fmla="val 16667" name="adj"/>
            </a:avLst>
          </a:prstGeom>
          <a:solidFill>
            <a:srgbClr val="C00000">
              <a:alpha val="20000"/>
            </a:srgbClr>
          </a:soli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8"/>
          <p:cNvPicPr preferRelativeResize="0"/>
          <p:nvPr/>
        </p:nvPicPr>
        <p:blipFill rotWithShape="1">
          <a:blip r:embed="rId3">
            <a:alphaModFix/>
          </a:blip>
          <a:srcRect b="23612" l="0" r="0" t="0"/>
          <a:stretch/>
        </p:blipFill>
        <p:spPr>
          <a:xfrm>
            <a:off x="70340" y="1037617"/>
            <a:ext cx="7360800" cy="306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7829" y="4099727"/>
            <a:ext cx="7343831" cy="27003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8"/>
          <p:cNvCxnSpPr/>
          <p:nvPr/>
        </p:nvCxnSpPr>
        <p:spPr>
          <a:xfrm>
            <a:off x="2201333" y="3759200"/>
            <a:ext cx="1286934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47" name="Google Shape;247;p8"/>
          <p:cNvCxnSpPr/>
          <p:nvPr/>
        </p:nvCxnSpPr>
        <p:spPr>
          <a:xfrm>
            <a:off x="194723" y="3962402"/>
            <a:ext cx="3293544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48" name="Google Shape;248;p8"/>
          <p:cNvCxnSpPr/>
          <p:nvPr/>
        </p:nvCxnSpPr>
        <p:spPr>
          <a:xfrm>
            <a:off x="3784589" y="1286935"/>
            <a:ext cx="2700878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49" name="Google Shape;249;p8"/>
          <p:cNvCxnSpPr/>
          <p:nvPr/>
        </p:nvCxnSpPr>
        <p:spPr>
          <a:xfrm>
            <a:off x="3784589" y="3759200"/>
            <a:ext cx="3293544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50" name="Google Shape;250;p8"/>
          <p:cNvCxnSpPr/>
          <p:nvPr/>
        </p:nvCxnSpPr>
        <p:spPr>
          <a:xfrm>
            <a:off x="5477933" y="3547536"/>
            <a:ext cx="1684867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51" name="Google Shape;251;p8"/>
          <p:cNvCxnSpPr/>
          <p:nvPr/>
        </p:nvCxnSpPr>
        <p:spPr>
          <a:xfrm>
            <a:off x="3716866" y="3962402"/>
            <a:ext cx="1439334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52" name="Google Shape;252;p8"/>
          <p:cNvCxnSpPr/>
          <p:nvPr/>
        </p:nvCxnSpPr>
        <p:spPr>
          <a:xfrm>
            <a:off x="5643033" y="3970871"/>
            <a:ext cx="1519767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53" name="Google Shape;253;p8"/>
          <p:cNvCxnSpPr/>
          <p:nvPr/>
        </p:nvCxnSpPr>
        <p:spPr>
          <a:xfrm>
            <a:off x="4927599" y="4385736"/>
            <a:ext cx="2048934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54" name="Google Shape;254;p8"/>
          <p:cNvCxnSpPr/>
          <p:nvPr/>
        </p:nvCxnSpPr>
        <p:spPr>
          <a:xfrm>
            <a:off x="6612467" y="4809069"/>
            <a:ext cx="1716491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55" name="Google Shape;255;p8"/>
          <p:cNvCxnSpPr/>
          <p:nvPr/>
        </p:nvCxnSpPr>
        <p:spPr>
          <a:xfrm>
            <a:off x="4817533" y="5020736"/>
            <a:ext cx="3511425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56" name="Google Shape;256;p8"/>
          <p:cNvCxnSpPr/>
          <p:nvPr/>
        </p:nvCxnSpPr>
        <p:spPr>
          <a:xfrm>
            <a:off x="6976533" y="5444070"/>
            <a:ext cx="1236134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57" name="Google Shape;257;p8"/>
          <p:cNvCxnSpPr/>
          <p:nvPr/>
        </p:nvCxnSpPr>
        <p:spPr>
          <a:xfrm>
            <a:off x="5283199" y="6282268"/>
            <a:ext cx="2537759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58" name="Google Shape;258;p8"/>
          <p:cNvCxnSpPr/>
          <p:nvPr/>
        </p:nvCxnSpPr>
        <p:spPr>
          <a:xfrm>
            <a:off x="11176000" y="5020736"/>
            <a:ext cx="751291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59" name="Google Shape;259;p8"/>
          <p:cNvCxnSpPr/>
          <p:nvPr/>
        </p:nvCxnSpPr>
        <p:spPr>
          <a:xfrm>
            <a:off x="8483599" y="5444070"/>
            <a:ext cx="1998134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60" name="Google Shape;260;p8"/>
          <p:cNvCxnSpPr/>
          <p:nvPr/>
        </p:nvCxnSpPr>
        <p:spPr>
          <a:xfrm>
            <a:off x="9929157" y="6282268"/>
            <a:ext cx="1998134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61" name="Google Shape;261;p8"/>
          <p:cNvCxnSpPr/>
          <p:nvPr/>
        </p:nvCxnSpPr>
        <p:spPr>
          <a:xfrm>
            <a:off x="8483599" y="6493937"/>
            <a:ext cx="3443692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62" name="Google Shape;262;p8"/>
          <p:cNvCxnSpPr/>
          <p:nvPr/>
        </p:nvCxnSpPr>
        <p:spPr>
          <a:xfrm>
            <a:off x="8483599" y="6731003"/>
            <a:ext cx="1617134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63" name="Google Shape;263;p8"/>
          <p:cNvCxnSpPr/>
          <p:nvPr/>
        </p:nvCxnSpPr>
        <p:spPr>
          <a:xfrm>
            <a:off x="4888378" y="2117716"/>
            <a:ext cx="1684867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64" name="Google Shape;264;p8"/>
          <p:cNvCxnSpPr/>
          <p:nvPr/>
        </p:nvCxnSpPr>
        <p:spPr>
          <a:xfrm>
            <a:off x="5393266" y="2320228"/>
            <a:ext cx="1684867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65" name="Google Shape;265;p8"/>
          <p:cNvCxnSpPr/>
          <p:nvPr/>
        </p:nvCxnSpPr>
        <p:spPr>
          <a:xfrm>
            <a:off x="3784589" y="2480993"/>
            <a:ext cx="3378211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cxnSp>
        <p:nvCxnSpPr>
          <p:cNvPr id="266" name="Google Shape;266;p8"/>
          <p:cNvCxnSpPr/>
          <p:nvPr/>
        </p:nvCxnSpPr>
        <p:spPr>
          <a:xfrm>
            <a:off x="3813701" y="2705311"/>
            <a:ext cx="2282299" cy="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27843"/>
              </a:srgbClr>
            </a:outerShdw>
          </a:effectLst>
        </p:spPr>
      </p:cxnSp>
      <p:pic>
        <p:nvPicPr>
          <p:cNvPr id="267" name="Google Shape;26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9193" y="4204377"/>
            <a:ext cx="1457325" cy="781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8"/>
          <p:cNvGrpSpPr/>
          <p:nvPr/>
        </p:nvGrpSpPr>
        <p:grpSpPr>
          <a:xfrm>
            <a:off x="489193" y="5125111"/>
            <a:ext cx="3910884" cy="1101145"/>
            <a:chOff x="7248612" y="1241563"/>
            <a:chExt cx="6034873" cy="1395962"/>
          </a:xfrm>
        </p:grpSpPr>
        <p:pic>
          <p:nvPicPr>
            <p:cNvPr id="269" name="Google Shape;269;p8"/>
            <p:cNvPicPr preferRelativeResize="0"/>
            <p:nvPr/>
          </p:nvPicPr>
          <p:blipFill rotWithShape="1">
            <a:blip r:embed="rId6">
              <a:alphaModFix/>
            </a:blip>
            <a:srcRect b="0" l="0" r="54244" t="0"/>
            <a:stretch/>
          </p:blipFill>
          <p:spPr>
            <a:xfrm>
              <a:off x="7248612" y="1241563"/>
              <a:ext cx="5055577" cy="809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8"/>
            <p:cNvPicPr preferRelativeResize="0"/>
            <p:nvPr/>
          </p:nvPicPr>
          <p:blipFill rotWithShape="1">
            <a:blip r:embed="rId6">
              <a:alphaModFix/>
            </a:blip>
            <a:srcRect b="0" l="47357" r="0" t="0"/>
            <a:stretch/>
          </p:blipFill>
          <p:spPr>
            <a:xfrm>
              <a:off x="7466982" y="1827900"/>
              <a:ext cx="5816503" cy="809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1" name="Google Shape;271;p8"/>
          <p:cNvSpPr txBox="1"/>
          <p:nvPr/>
        </p:nvSpPr>
        <p:spPr>
          <a:xfrm>
            <a:off x="1165246" y="6262639"/>
            <a:ext cx="25587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Fuente: CEPAL, BID y DNP (2013)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7313034" y="614284"/>
            <a:ext cx="4667804" cy="3293209"/>
          </a:xfrm>
          <a:prstGeom prst="rect">
            <a:avLst/>
          </a:prstGeom>
          <a:solidFill>
            <a:srgbClr val="C00000">
              <a:alpha val="20000"/>
            </a:srgbClr>
          </a:solidFill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Afectaciones 2010-2011</a:t>
            </a:r>
            <a:endParaRPr/>
          </a:p>
          <a:p>
            <a:pPr indent="0" lvl="0" marL="0" marR="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Gramalote (N de S) 4.000 damnificados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Bello (Antioquia) 120 muertos y desaparecidos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Cruz (Nariño) 13 muertos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San Vicente de Chucurí (Santander) 11 muertos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Manizales (Caldas) 48 muertos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Dosquebradas (Risaralda) 2011: 33 muertos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F6A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Total reportados: 225 muertos y desaparecidos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F6A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… cientos de viviendas afectadas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 miles de personas damnificadas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 txBox="1"/>
          <p:nvPr>
            <p:ph type="title"/>
          </p:nvPr>
        </p:nvSpPr>
        <p:spPr>
          <a:xfrm>
            <a:off x="913775" y="864066"/>
            <a:ext cx="7097711" cy="1350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s-MX" cap="none"/>
              <a:t>Pérdidas Económicas Directas</a:t>
            </a:r>
            <a:endParaRPr cap="none"/>
          </a:p>
        </p:txBody>
      </p:sp>
      <p:pic>
        <p:nvPicPr>
          <p:cNvPr id="278" name="Google Shape;2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333" y="2301075"/>
            <a:ext cx="7249651" cy="38564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9"/>
          <p:cNvGrpSpPr/>
          <p:nvPr/>
        </p:nvGrpSpPr>
        <p:grpSpPr>
          <a:xfrm>
            <a:off x="7840240" y="1085580"/>
            <a:ext cx="3437985" cy="1896485"/>
            <a:chOff x="7633802" y="3713163"/>
            <a:chExt cx="3660971" cy="1965373"/>
          </a:xfrm>
        </p:grpSpPr>
        <p:pic>
          <p:nvPicPr>
            <p:cNvPr id="280" name="Google Shape;280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86825" y="3713163"/>
              <a:ext cx="1407948" cy="754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9"/>
            <p:cNvPicPr preferRelativeResize="0"/>
            <p:nvPr/>
          </p:nvPicPr>
          <p:blipFill rotWithShape="1">
            <a:blip r:embed="rId5">
              <a:alphaModFix/>
            </a:blip>
            <a:srcRect b="0" l="0" r="54244" t="0"/>
            <a:stretch/>
          </p:blipFill>
          <p:spPr>
            <a:xfrm>
              <a:off x="8129525" y="4448834"/>
              <a:ext cx="3165248" cy="61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9"/>
            <p:cNvPicPr preferRelativeResize="0"/>
            <p:nvPr/>
          </p:nvPicPr>
          <p:blipFill rotWithShape="1">
            <a:blip r:embed="rId5">
              <a:alphaModFix/>
            </a:blip>
            <a:srcRect b="0" l="47078" r="0" t="0"/>
            <a:stretch/>
          </p:blipFill>
          <p:spPr>
            <a:xfrm>
              <a:off x="7633802" y="5063685"/>
              <a:ext cx="3660971" cy="6148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Google Shape;283;p9"/>
          <p:cNvSpPr txBox="1"/>
          <p:nvPr/>
        </p:nvSpPr>
        <p:spPr>
          <a:xfrm>
            <a:off x="7695103" y="2924579"/>
            <a:ext cx="4193788" cy="2677656"/>
          </a:xfrm>
          <a:prstGeom prst="rect">
            <a:avLst/>
          </a:prstGeom>
          <a:solidFill>
            <a:srgbClr val="C00000">
              <a:alpha val="20000"/>
            </a:srgbClr>
          </a:solidFill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Entre 2010 y 2011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 registraron pérdidas económicas equivalentes al 0,4% del PIB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F6A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pesos de hoy: $3,4 billones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1F6A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/>
          </a:p>
        </p:txBody>
      </p:sp>
      <p:sp>
        <p:nvSpPr>
          <p:cNvPr id="284" name="Google Shape;284;p9"/>
          <p:cNvSpPr txBox="1"/>
          <p:nvPr/>
        </p:nvSpPr>
        <p:spPr>
          <a:xfrm>
            <a:off x="237333" y="6243900"/>
            <a:ext cx="25587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Fuente: CEPAL, BID y DNP (2013)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ta">
  <a:themeElements>
    <a:clrScheme name="Gota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2022-10-15T14:51:40Z</dcterms:created>
  <dc:creator>Guillermo Rudas</dc:creator>
</cp:coreProperties>
</file>