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theme/themeOverride16.xml" ContentType="application/vnd.openxmlformats-officedocument.themeOverride+xml"/>
  <Override PartName="/ppt/charts/chart1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1" r:id="rId2"/>
    <p:sldId id="280" r:id="rId3"/>
    <p:sldId id="281" r:id="rId4"/>
    <p:sldId id="330" r:id="rId5"/>
    <p:sldId id="331" r:id="rId6"/>
    <p:sldId id="342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29" r:id="rId17"/>
    <p:sldId id="327" r:id="rId18"/>
    <p:sldId id="343" r:id="rId19"/>
    <p:sldId id="344" r:id="rId20"/>
    <p:sldId id="315" r:id="rId21"/>
  </p:sldIdLst>
  <p:sldSz cx="12192000" cy="6858000"/>
  <p:notesSz cx="6797675" cy="9928225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6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0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1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2.xlsx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4.xlsx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-PC\Desktop\POAI%202020\GRAFICAS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6.xlsx"/><Relationship Id="rId1" Type="http://schemas.openxmlformats.org/officeDocument/2006/relationships/themeOverride" Target="../theme/themeOverride16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-PC\Desktop\POAI%202020\GRAFICA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s-CO" sz="1600"/>
              <a:t>SECRETARÍA ADMINISTRATIVA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ADMINISTRATIVA!$B$2</c:f>
              <c:strCache>
                <c:ptCount val="1"/>
                <c:pt idx="0">
                  <c:v>PRESUPUESTO 2019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ADMINISTRATIVA!$A$3:$A$5</c:f>
              <c:strCache>
                <c:ptCount val="3"/>
                <c:pt idx="0">
                  <c:v>GOBIERNO PARTICIPATIVO Y ABIERTO</c:v>
                </c:pt>
                <c:pt idx="1">
                  <c:v>GOBIERNO LEGAL Y EFECTIVO</c:v>
                </c:pt>
                <c:pt idx="2">
                  <c:v>GOBIERNO MUNICIPAL EN LINEA</c:v>
                </c:pt>
              </c:strCache>
            </c:strRef>
          </c:cat>
          <c:val>
            <c:numRef>
              <c:f>ADMINISTRATIVA!$B$3:$B$5</c:f>
              <c:numCache>
                <c:formatCode>_(* #,##0_);_(* \(#,##0\);_(* "-"??_);_(@_)</c:formatCode>
                <c:ptCount val="3"/>
                <c:pt idx="0">
                  <c:v>1000000000</c:v>
                </c:pt>
                <c:pt idx="1">
                  <c:v>511000000</c:v>
                </c:pt>
                <c:pt idx="2">
                  <c:v>750000000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C7D-4F0B-9F10-001AB903AF09}"/>
            </c:ext>
          </c:extLst>
        </c:ser>
        <c:ser>
          <c:idx val="1"/>
          <c:order val="1"/>
          <c:tx>
            <c:strRef>
              <c:f>ADMINISTRATIVA!$C$2</c:f>
              <c:strCache>
                <c:ptCount val="1"/>
                <c:pt idx="0">
                  <c:v>PRESUPUESTO 2020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ADMINISTRATIVA!$A$3:$A$5</c:f>
              <c:strCache>
                <c:ptCount val="3"/>
                <c:pt idx="0">
                  <c:v>GOBIERNO PARTICIPATIVO Y ABIERTO</c:v>
                </c:pt>
                <c:pt idx="1">
                  <c:v>GOBIERNO LEGAL Y EFECTIVO</c:v>
                </c:pt>
                <c:pt idx="2">
                  <c:v>GOBIERNO MUNICIPAL EN LINEA</c:v>
                </c:pt>
              </c:strCache>
            </c:strRef>
          </c:cat>
          <c:val>
            <c:numRef>
              <c:f>ADMINISTRATIVA!$C$3:$C$5</c:f>
              <c:numCache>
                <c:formatCode>_(* #,##0_);_(* \(#,##0\);_(* "-"??_);_(@_)</c:formatCode>
                <c:ptCount val="3"/>
                <c:pt idx="0">
                  <c:v>500000000</c:v>
                </c:pt>
                <c:pt idx="1">
                  <c:v>480000000</c:v>
                </c:pt>
                <c:pt idx="2">
                  <c:v>1000000000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C7D-4F0B-9F10-001AB903AF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2544552"/>
        <c:axId val="352540632"/>
      </c:barChart>
      <c:catAx>
        <c:axId val="3525445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crossAx val="352540632"/>
        <c:crosses val="autoZero"/>
        <c:auto val="1"/>
        <c:lblAlgn val="ctr"/>
        <c:lblOffset val="100"/>
        <c:noMultiLvlLbl val="0"/>
      </c:catAx>
      <c:valAx>
        <c:axId val="352540632"/>
        <c:scaling>
          <c:orientation val="minMax"/>
        </c:scaling>
        <c:delete val="0"/>
        <c:axPos val="t"/>
        <c:majorGridlines/>
        <c:numFmt formatCode="_(* #,##0_);_(* \(#,##0\);_(* &quot;-&quot;??_);_(@_)" sourceLinked="1"/>
        <c:majorTickMark val="none"/>
        <c:minorTickMark val="none"/>
        <c:tickLblPos val="none"/>
        <c:crossAx val="35254455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b="1"/>
          </a:pPr>
          <a:endParaRPr lang="es-CO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s-CO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CO"/>
              <a:t>CULTURA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'[Gráfico en Microsoft PowerPoint]CULTURA'!$B$2</c:f>
              <c:strCache>
                <c:ptCount val="1"/>
                <c:pt idx="0">
                  <c:v>PRESUPUESTO 2019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'[Gráfico en Microsoft PowerPoint]CULTURA'!$A$3:$A$6</c:f>
              <c:strCache>
                <c:ptCount val="4"/>
                <c:pt idx="0">
                  <c:v>GOBIERNO LEGAL Y EFECTIVO</c:v>
                </c:pt>
                <c:pt idx="1">
                  <c:v>GOBERNANZA URBANA</c:v>
                </c:pt>
                <c:pt idx="2">
                  <c:v>CIUDADANAS Y CIUDADANOS INTELIGENTES</c:v>
                </c:pt>
                <c:pt idx="3">
                  <c:v>RED DE ESPACIO PÚBLICO</c:v>
                </c:pt>
              </c:strCache>
            </c:strRef>
          </c:cat>
          <c:val>
            <c:numRef>
              <c:f>'[Gráfico en Microsoft PowerPoint]CULTURA'!$B$3:$B$6</c:f>
              <c:numCache>
                <c:formatCode>#,##0</c:formatCode>
                <c:ptCount val="4"/>
                <c:pt idx="0">
                  <c:v>0</c:v>
                </c:pt>
                <c:pt idx="1">
                  <c:v>1143025563</c:v>
                </c:pt>
                <c:pt idx="2">
                  <c:v>17863617027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A27-430E-8C9C-70896E4C3589}"/>
            </c:ext>
          </c:extLst>
        </c:ser>
        <c:ser>
          <c:idx val="1"/>
          <c:order val="1"/>
          <c:tx>
            <c:strRef>
              <c:f>'[Gráfico en Microsoft PowerPoint]CULTURA'!$C$2</c:f>
              <c:strCache>
                <c:ptCount val="1"/>
                <c:pt idx="0">
                  <c:v>PRESUPUESTO 2020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'[Gráfico en Microsoft PowerPoint]CULTURA'!$A$3:$A$6</c:f>
              <c:strCache>
                <c:ptCount val="4"/>
                <c:pt idx="0">
                  <c:v>GOBIERNO LEGAL Y EFECTIVO</c:v>
                </c:pt>
                <c:pt idx="1">
                  <c:v>GOBERNANZA URBANA</c:v>
                </c:pt>
                <c:pt idx="2">
                  <c:v>CIUDADANAS Y CIUDADANOS INTELIGENTES</c:v>
                </c:pt>
                <c:pt idx="3">
                  <c:v>RED DE ESPACIO PÚBLICO</c:v>
                </c:pt>
              </c:strCache>
            </c:strRef>
          </c:cat>
          <c:val>
            <c:numRef>
              <c:f>'[Gráfico en Microsoft PowerPoint]CULTURA'!$C$3:$C$6</c:f>
              <c:numCache>
                <c:formatCode>#,##0</c:formatCode>
                <c:ptCount val="4"/>
                <c:pt idx="0">
                  <c:v>80000000</c:v>
                </c:pt>
                <c:pt idx="1">
                  <c:v>700000000</c:v>
                </c:pt>
                <c:pt idx="2">
                  <c:v>17578985362</c:v>
                </c:pt>
                <c:pt idx="3">
                  <c:v>3275000000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A27-430E-8C9C-70896E4C35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5755072"/>
        <c:axId val="455755856"/>
      </c:barChart>
      <c:catAx>
        <c:axId val="4557550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crossAx val="455755856"/>
        <c:crosses val="autoZero"/>
        <c:auto val="1"/>
        <c:lblAlgn val="ctr"/>
        <c:lblOffset val="100"/>
        <c:noMultiLvlLbl val="0"/>
      </c:catAx>
      <c:valAx>
        <c:axId val="455755856"/>
        <c:scaling>
          <c:orientation val="minMax"/>
        </c:scaling>
        <c:delete val="0"/>
        <c:axPos val="t"/>
        <c:majorGridlines/>
        <c:numFmt formatCode="#,##0" sourceLinked="1"/>
        <c:majorTickMark val="none"/>
        <c:minorTickMark val="none"/>
        <c:tickLblPos val="none"/>
        <c:crossAx val="455755072"/>
        <c:crosses val="autoZero"/>
        <c:crossBetween val="between"/>
      </c:valAx>
      <c:spPr>
        <a:noFill/>
      </c:spPr>
    </c:plotArea>
    <c:legend>
      <c:legendPos val="b"/>
      <c:layout/>
      <c:overlay val="0"/>
      <c:txPr>
        <a:bodyPr/>
        <a:lstStyle/>
        <a:p>
          <a:pPr>
            <a:defRPr b="1"/>
          </a:pPr>
          <a:endParaRPr lang="es-CO"/>
        </a:p>
      </c:txPr>
    </c:legend>
    <c:plotVisOnly val="1"/>
    <c:dispBlanksAs val="gap"/>
    <c:showDLblsOverMax val="0"/>
  </c:chart>
  <c:txPr>
    <a:bodyPr/>
    <a:lstStyle/>
    <a:p>
      <a:pPr>
        <a:defRPr sz="1100"/>
      </a:pPr>
      <a:endParaRPr lang="es-CO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s-CO" sz="1600"/>
              <a:t>INVISBU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INVISBU!$B$2</c:f>
              <c:strCache>
                <c:ptCount val="1"/>
                <c:pt idx="0">
                  <c:v>PRESUPUESTO 2019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INVISBU!$A$3</c:f>
              <c:strCache>
                <c:ptCount val="1"/>
                <c:pt idx="0">
                  <c:v>HOGARES FELICES</c:v>
                </c:pt>
              </c:strCache>
            </c:strRef>
          </c:cat>
          <c:val>
            <c:numRef>
              <c:f>INVISBU!$B$3</c:f>
              <c:numCache>
                <c:formatCode>#,##0</c:formatCode>
                <c:ptCount val="1"/>
                <c:pt idx="0">
                  <c:v>7079999999.8645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BF4-485E-A8EE-AA77D7EDDEA7}"/>
            </c:ext>
          </c:extLst>
        </c:ser>
        <c:ser>
          <c:idx val="1"/>
          <c:order val="1"/>
          <c:tx>
            <c:strRef>
              <c:f>INVISBU!$C$2</c:f>
              <c:strCache>
                <c:ptCount val="1"/>
                <c:pt idx="0">
                  <c:v>PRESUPUESTO 2020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INVISBU!$A$3</c:f>
              <c:strCache>
                <c:ptCount val="1"/>
                <c:pt idx="0">
                  <c:v>HOGARES FELICES</c:v>
                </c:pt>
              </c:strCache>
            </c:strRef>
          </c:cat>
          <c:val>
            <c:numRef>
              <c:f>INVISBU!$C$3</c:f>
              <c:numCache>
                <c:formatCode>#,##0</c:formatCode>
                <c:ptCount val="1"/>
                <c:pt idx="0">
                  <c:v>10532978648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BF4-485E-A8EE-AA77D7EDDE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1726840"/>
        <c:axId val="371725272"/>
      </c:barChart>
      <c:catAx>
        <c:axId val="3717268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crossAx val="371725272"/>
        <c:crosses val="autoZero"/>
        <c:auto val="1"/>
        <c:lblAlgn val="ctr"/>
        <c:lblOffset val="100"/>
        <c:noMultiLvlLbl val="0"/>
      </c:catAx>
      <c:valAx>
        <c:axId val="371725272"/>
        <c:scaling>
          <c:orientation val="minMax"/>
        </c:scaling>
        <c:delete val="0"/>
        <c:axPos val="t"/>
        <c:majorGridlines/>
        <c:numFmt formatCode="#,##0" sourceLinked="1"/>
        <c:majorTickMark val="none"/>
        <c:minorTickMark val="none"/>
        <c:tickLblPos val="none"/>
        <c:crossAx val="371726840"/>
        <c:crosses val="autoZero"/>
        <c:crossBetween val="between"/>
      </c:valAx>
      <c:spPr>
        <a:noFill/>
      </c:spPr>
    </c:plotArea>
    <c:legend>
      <c:legendPos val="b"/>
      <c:layout/>
      <c:overlay val="0"/>
      <c:txPr>
        <a:bodyPr/>
        <a:lstStyle/>
        <a:p>
          <a:pPr>
            <a:defRPr b="1"/>
          </a:pPr>
          <a:endParaRPr lang="es-CO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s-CO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s-CO" sz="1600"/>
              <a:t>SECRETARÍA JURÍDICA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JURÍDICA!$B$2</c:f>
              <c:strCache>
                <c:ptCount val="1"/>
                <c:pt idx="0">
                  <c:v>PRESUPUESTO 2019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JURÍDICA!$A$3</c:f>
              <c:strCache>
                <c:ptCount val="1"/>
                <c:pt idx="0">
                  <c:v>GOBIERNO PARTICIPATIVO Y ABIERTO</c:v>
                </c:pt>
              </c:strCache>
            </c:strRef>
          </c:cat>
          <c:val>
            <c:numRef>
              <c:f>JURÍDICA!$B$3</c:f>
              <c:numCache>
                <c:formatCode>_(* #,##0_);_(* \(#,##0\);_(* "-"??_);_(@_)</c:formatCode>
                <c:ptCount val="1"/>
                <c:pt idx="0">
                  <c:v>200000000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6B-4FF0-B5B5-D580097E80EC}"/>
            </c:ext>
          </c:extLst>
        </c:ser>
        <c:ser>
          <c:idx val="1"/>
          <c:order val="1"/>
          <c:tx>
            <c:strRef>
              <c:f>JURÍDICA!$C$2</c:f>
              <c:strCache>
                <c:ptCount val="1"/>
                <c:pt idx="0">
                  <c:v>PRESUPUESTO 2020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JURÍDICA!$A$3</c:f>
              <c:strCache>
                <c:ptCount val="1"/>
                <c:pt idx="0">
                  <c:v>GOBIERNO PARTICIPATIVO Y ABIERTO</c:v>
                </c:pt>
              </c:strCache>
            </c:strRef>
          </c:cat>
          <c:val>
            <c:numRef>
              <c:f>JURÍDICA!$C$3</c:f>
              <c:numCache>
                <c:formatCode>_(* #,##0_);_(* \(#,##0\);_(* "-"??_);_(@_)</c:formatCode>
                <c:ptCount val="1"/>
                <c:pt idx="0">
                  <c:v>200000000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96B-4FF0-B5B5-D580097E80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1724096"/>
        <c:axId val="371725664"/>
      </c:barChart>
      <c:catAx>
        <c:axId val="3717240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crossAx val="371725664"/>
        <c:crosses val="autoZero"/>
        <c:auto val="1"/>
        <c:lblAlgn val="ctr"/>
        <c:lblOffset val="100"/>
        <c:noMultiLvlLbl val="0"/>
      </c:catAx>
      <c:valAx>
        <c:axId val="371725664"/>
        <c:scaling>
          <c:orientation val="minMax"/>
        </c:scaling>
        <c:delete val="0"/>
        <c:axPos val="t"/>
        <c:majorGridlines/>
        <c:numFmt formatCode="_(* #,##0_);_(* \(#,##0\);_(* &quot;-&quot;??_);_(@_)" sourceLinked="1"/>
        <c:majorTickMark val="none"/>
        <c:minorTickMark val="none"/>
        <c:tickLblPos val="none"/>
        <c:crossAx val="371724096"/>
        <c:crosses val="autoZero"/>
        <c:crossBetween val="between"/>
      </c:valAx>
      <c:spPr>
        <a:noFill/>
      </c:spPr>
    </c:plotArea>
    <c:legend>
      <c:legendPos val="b"/>
      <c:layout/>
      <c:overlay val="0"/>
      <c:txPr>
        <a:bodyPr/>
        <a:lstStyle/>
        <a:p>
          <a:pPr>
            <a:defRPr b="1"/>
          </a:pPr>
          <a:endParaRPr lang="es-CO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s-CO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CO"/>
              <a:t>IMEBU</a:t>
            </a:r>
          </a:p>
        </c:rich>
      </c:tx>
      <c:layout>
        <c:manualLayout>
          <c:xMode val="edge"/>
          <c:yMode val="edge"/>
          <c:x val="0.63100019642323357"/>
          <c:y val="2.1731509341019785E-2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IMEBU!$B$2</c:f>
              <c:strCache>
                <c:ptCount val="1"/>
                <c:pt idx="0">
                  <c:v>PRESUPUESTO 2019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IMEBU!$A$3</c:f>
              <c:strCache>
                <c:ptCount val="1"/>
                <c:pt idx="0">
                  <c:v>FORTALECIMIENTO EMPRESARIAL</c:v>
                </c:pt>
              </c:strCache>
            </c:strRef>
          </c:cat>
          <c:val>
            <c:numRef>
              <c:f>IMEBU!$B$3</c:f>
              <c:numCache>
                <c:formatCode>#,##0</c:formatCode>
                <c:ptCount val="1"/>
                <c:pt idx="0">
                  <c:v>3830264421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574-43B4-B385-74CB31A135DA}"/>
            </c:ext>
          </c:extLst>
        </c:ser>
        <c:ser>
          <c:idx val="1"/>
          <c:order val="1"/>
          <c:tx>
            <c:strRef>
              <c:f>IMEBU!$C$2</c:f>
              <c:strCache>
                <c:ptCount val="1"/>
                <c:pt idx="0">
                  <c:v>PRESUPUESTO 2020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IMEBU!$A$3</c:f>
              <c:strCache>
                <c:ptCount val="1"/>
                <c:pt idx="0">
                  <c:v>FORTALECIMIENTO EMPRESARIAL</c:v>
                </c:pt>
              </c:strCache>
            </c:strRef>
          </c:cat>
          <c:val>
            <c:numRef>
              <c:f>IMEBU!$C$3</c:f>
              <c:numCache>
                <c:formatCode>#,##0</c:formatCode>
                <c:ptCount val="1"/>
                <c:pt idx="0">
                  <c:v>4203640516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574-43B4-B385-74CB31A135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8211664"/>
        <c:axId val="378212056"/>
      </c:barChart>
      <c:catAx>
        <c:axId val="3782116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crossAx val="378212056"/>
        <c:crosses val="autoZero"/>
        <c:auto val="1"/>
        <c:lblAlgn val="ctr"/>
        <c:lblOffset val="100"/>
        <c:noMultiLvlLbl val="0"/>
      </c:catAx>
      <c:valAx>
        <c:axId val="378212056"/>
        <c:scaling>
          <c:orientation val="minMax"/>
        </c:scaling>
        <c:delete val="0"/>
        <c:axPos val="t"/>
        <c:majorGridlines/>
        <c:numFmt formatCode="#,##0" sourceLinked="1"/>
        <c:majorTickMark val="none"/>
        <c:minorTickMark val="none"/>
        <c:tickLblPos val="none"/>
        <c:crossAx val="378211664"/>
        <c:crosses val="autoZero"/>
        <c:crossBetween val="between"/>
      </c:valAx>
      <c:spPr>
        <a:noFill/>
      </c:spPr>
    </c:plotArea>
    <c:legend>
      <c:legendPos val="b"/>
      <c:layout/>
      <c:overlay val="0"/>
      <c:txPr>
        <a:bodyPr/>
        <a:lstStyle/>
        <a:p>
          <a:pPr>
            <a:defRPr b="1"/>
          </a:pPr>
          <a:endParaRPr lang="es-CO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s-CO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b="1"/>
              <a:t>RECURSOS</a:t>
            </a:r>
            <a:r>
              <a:rPr lang="es-CO" b="1" baseline="0"/>
              <a:t> POR DEPENDENCIAS Y FUENTES</a:t>
            </a:r>
            <a:endParaRPr lang="es-CO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'[Gráfico en Microsoft PowerPoint]RESUMEN'!$C$3</c:f>
              <c:strCache>
                <c:ptCount val="1"/>
                <c:pt idx="0">
                  <c:v>RP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'[Gráfico en Microsoft PowerPoint]RESUMEN'!$B$4:$B$16</c:f>
              <c:strCache>
                <c:ptCount val="13"/>
                <c:pt idx="0">
                  <c:v>SECRETARIA ADMINISTRATIVA</c:v>
                </c:pt>
                <c:pt idx="1">
                  <c:v>SECRETARIA DE EDUCACIÓN</c:v>
                </c:pt>
                <c:pt idx="2">
                  <c:v>SECRETARIA DE INFRAESTRUCTURA</c:v>
                </c:pt>
                <c:pt idx="3">
                  <c:v>SECRETARIA DE DESARROLLO SOCIAL</c:v>
                </c:pt>
                <c:pt idx="4">
                  <c:v>SECRETARIA DEL INTERIOR</c:v>
                </c:pt>
                <c:pt idx="5">
                  <c:v>SECRETARIA DE PLANEACIÓN</c:v>
                </c:pt>
                <c:pt idx="6">
                  <c:v>SECRETARIA DE HACIENDA</c:v>
                </c:pt>
                <c:pt idx="7">
                  <c:v>SECRETARIA DE SALUD Y AMBIENTE</c:v>
                </c:pt>
                <c:pt idx="8">
                  <c:v>INDERBU</c:v>
                </c:pt>
                <c:pt idx="9">
                  <c:v>INSTITUTO MUNICIPAL DE CULTURA Y TURISMO</c:v>
                </c:pt>
                <c:pt idx="10">
                  <c:v>INVISBU</c:v>
                </c:pt>
                <c:pt idx="11">
                  <c:v>SECRETARIA JURÍDICA</c:v>
                </c:pt>
                <c:pt idx="12">
                  <c:v>INSTITUTO MUNICIPAL DEL EMPLEO (IMEBU)</c:v>
                </c:pt>
              </c:strCache>
            </c:strRef>
          </c:cat>
          <c:val>
            <c:numRef>
              <c:f>'[Gráfico en Microsoft PowerPoint]RESUMEN'!$C$4:$C$16</c:f>
              <c:numCache>
                <c:formatCode>_(* #,##0_);_(* \(#,##0\);_(* "-"??_);_(@_)</c:formatCode>
                <c:ptCount val="13"/>
                <c:pt idx="0">
                  <c:v>1980000000</c:v>
                </c:pt>
                <c:pt idx="1">
                  <c:v>54113402849</c:v>
                </c:pt>
                <c:pt idx="2">
                  <c:v>37043743512</c:v>
                </c:pt>
                <c:pt idx="3">
                  <c:v>13156974430</c:v>
                </c:pt>
                <c:pt idx="4">
                  <c:v>12327310529</c:v>
                </c:pt>
                <c:pt idx="5">
                  <c:v>2882000000</c:v>
                </c:pt>
                <c:pt idx="6">
                  <c:v>31000000000</c:v>
                </c:pt>
                <c:pt idx="7">
                  <c:v>26693502970.002701</c:v>
                </c:pt>
                <c:pt idx="8">
                  <c:v>6000000000</c:v>
                </c:pt>
                <c:pt idx="9">
                  <c:v>15109676810</c:v>
                </c:pt>
                <c:pt idx="10">
                  <c:v>10532978648</c:v>
                </c:pt>
                <c:pt idx="11" formatCode="_(* #,##0.00_);_(* \(#,##0.00\);_(* &quot;-&quot;??_);_(@_)">
                  <c:v>200000000</c:v>
                </c:pt>
                <c:pt idx="12" formatCode="_(* #,##0.00_);_(* \(#,##0.00\);_(* &quot;-&quot;??_);_(@_)">
                  <c:v>4203640516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4A-4E55-8053-1D0563CD436D}"/>
            </c:ext>
          </c:extLst>
        </c:ser>
        <c:ser>
          <c:idx val="1"/>
          <c:order val="1"/>
          <c:tx>
            <c:strRef>
              <c:f>'[Gráfico en Microsoft PowerPoint]RESUMEN'!$D$3</c:f>
              <c:strCache>
                <c:ptCount val="1"/>
                <c:pt idx="0">
                  <c:v>SGP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'[Gráfico en Microsoft PowerPoint]RESUMEN'!$B$4:$B$16</c:f>
              <c:strCache>
                <c:ptCount val="13"/>
                <c:pt idx="0">
                  <c:v>SECRETARIA ADMINISTRATIVA</c:v>
                </c:pt>
                <c:pt idx="1">
                  <c:v>SECRETARIA DE EDUCACIÓN</c:v>
                </c:pt>
                <c:pt idx="2">
                  <c:v>SECRETARIA DE INFRAESTRUCTURA</c:v>
                </c:pt>
                <c:pt idx="3">
                  <c:v>SECRETARIA DE DESARROLLO SOCIAL</c:v>
                </c:pt>
                <c:pt idx="4">
                  <c:v>SECRETARIA DEL INTERIOR</c:v>
                </c:pt>
                <c:pt idx="5">
                  <c:v>SECRETARIA DE PLANEACIÓN</c:v>
                </c:pt>
                <c:pt idx="6">
                  <c:v>SECRETARIA DE HACIENDA</c:v>
                </c:pt>
                <c:pt idx="7">
                  <c:v>SECRETARIA DE SALUD Y AMBIENTE</c:v>
                </c:pt>
                <c:pt idx="8">
                  <c:v>INDERBU</c:v>
                </c:pt>
                <c:pt idx="9">
                  <c:v>INSTITUTO MUNICIPAL DE CULTURA Y TURISMO</c:v>
                </c:pt>
                <c:pt idx="10">
                  <c:v>INVISBU</c:v>
                </c:pt>
                <c:pt idx="11">
                  <c:v>SECRETARIA JURÍDICA</c:v>
                </c:pt>
                <c:pt idx="12">
                  <c:v>INSTITUTO MUNICIPAL DEL EMPLEO (IMEBU)</c:v>
                </c:pt>
              </c:strCache>
            </c:strRef>
          </c:cat>
          <c:val>
            <c:numRef>
              <c:f>'[Gráfico en Microsoft PowerPoint]RESUMEN'!$D$4:$D$16</c:f>
              <c:numCache>
                <c:formatCode>#,##0</c:formatCode>
                <c:ptCount val="13"/>
                <c:pt idx="1">
                  <c:v>260489134732</c:v>
                </c:pt>
                <c:pt idx="2" formatCode="#,##0_ ;[Red]\-#,##0\ ">
                  <c:v>9628801767</c:v>
                </c:pt>
                <c:pt idx="3" formatCode="_(* #,##0_);_(* \(#,##0\);_(* &quot;-&quot;??_);_(@_)">
                  <c:v>350025570</c:v>
                </c:pt>
                <c:pt idx="4">
                  <c:v>0</c:v>
                </c:pt>
                <c:pt idx="5">
                  <c:v>0</c:v>
                </c:pt>
                <c:pt idx="6" formatCode="_(* #,##0_);_(* \(#,##0\);_(* &quot;-&quot;??_);_(@_)">
                  <c:v>0</c:v>
                </c:pt>
                <c:pt idx="7">
                  <c:v>93616359629</c:v>
                </c:pt>
                <c:pt idx="8">
                  <c:v>2602411402.1799998</c:v>
                </c:pt>
                <c:pt idx="9" formatCode="_(* #,##0_);_(* \(#,##0\);_(* &quot;-&quot;??_);_(@_)">
                  <c:v>1014308552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24A-4E55-8053-1D0563CD436D}"/>
            </c:ext>
          </c:extLst>
        </c:ser>
        <c:ser>
          <c:idx val="2"/>
          <c:order val="2"/>
          <c:tx>
            <c:strRef>
              <c:f>'[Gráfico en Microsoft PowerPoint]RESUMEN'!$E$3</c:f>
              <c:strCache>
                <c:ptCount val="1"/>
                <c:pt idx="0">
                  <c:v>OTROS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'[Gráfico en Microsoft PowerPoint]RESUMEN'!$B$4:$B$16</c:f>
              <c:strCache>
                <c:ptCount val="13"/>
                <c:pt idx="0">
                  <c:v>SECRETARIA ADMINISTRATIVA</c:v>
                </c:pt>
                <c:pt idx="1">
                  <c:v>SECRETARIA DE EDUCACIÓN</c:v>
                </c:pt>
                <c:pt idx="2">
                  <c:v>SECRETARIA DE INFRAESTRUCTURA</c:v>
                </c:pt>
                <c:pt idx="3">
                  <c:v>SECRETARIA DE DESARROLLO SOCIAL</c:v>
                </c:pt>
                <c:pt idx="4">
                  <c:v>SECRETARIA DEL INTERIOR</c:v>
                </c:pt>
                <c:pt idx="5">
                  <c:v>SECRETARIA DE PLANEACIÓN</c:v>
                </c:pt>
                <c:pt idx="6">
                  <c:v>SECRETARIA DE HACIENDA</c:v>
                </c:pt>
                <c:pt idx="7">
                  <c:v>SECRETARIA DE SALUD Y AMBIENTE</c:v>
                </c:pt>
                <c:pt idx="8">
                  <c:v>INDERBU</c:v>
                </c:pt>
                <c:pt idx="9">
                  <c:v>INSTITUTO MUNICIPAL DE CULTURA Y TURISMO</c:v>
                </c:pt>
                <c:pt idx="10">
                  <c:v>INVISBU</c:v>
                </c:pt>
                <c:pt idx="11">
                  <c:v>SECRETARIA JURÍDICA</c:v>
                </c:pt>
                <c:pt idx="12">
                  <c:v>INSTITUTO MUNICIPAL DEL EMPLEO (IMEBU)</c:v>
                </c:pt>
              </c:strCache>
            </c:strRef>
          </c:cat>
          <c:val>
            <c:numRef>
              <c:f>'[Gráfico en Microsoft PowerPoint]RESUMEN'!$E$4:$E$16</c:f>
              <c:numCache>
                <c:formatCode>_(* #,##0_);_(* \(#,##0\);_(* "-"??_);_(@_)</c:formatCode>
                <c:ptCount val="13"/>
                <c:pt idx="1">
                  <c:v>31725000</c:v>
                </c:pt>
                <c:pt idx="2" formatCode="#,##0">
                  <c:v>79692308965</c:v>
                </c:pt>
                <c:pt idx="3" formatCode="#,##0">
                  <c:v>7701215000</c:v>
                </c:pt>
                <c:pt idx="4" formatCode="#,##0">
                  <c:v>8606126500</c:v>
                </c:pt>
                <c:pt idx="5">
                  <c:v>55475000</c:v>
                </c:pt>
                <c:pt idx="6">
                  <c:v>0</c:v>
                </c:pt>
                <c:pt idx="7">
                  <c:v>109242586417</c:v>
                </c:pt>
                <c:pt idx="8">
                  <c:v>291954000</c:v>
                </c:pt>
                <c:pt idx="9" formatCode="#,##0">
                  <c:v>5510000000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24A-4E55-8053-1D0563CD43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overlap val="1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242579304"/>
        <c:axId val="242576952"/>
      </c:barChart>
      <c:catAx>
        <c:axId val="242579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42576952"/>
        <c:crosses val="autoZero"/>
        <c:auto val="1"/>
        <c:lblAlgn val="ctr"/>
        <c:lblOffset val="100"/>
        <c:noMultiLvlLbl val="0"/>
      </c:catAx>
      <c:valAx>
        <c:axId val="242576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* #,##0_);_(* \(#,##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42579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PARTICIPACIÓN PORCENTUAL</a:t>
            </a:r>
          </a:p>
        </c:rich>
      </c:tx>
      <c:layout>
        <c:manualLayout>
          <c:xMode val="edge"/>
          <c:yMode val="edge"/>
          <c:x val="0.63180919139034319"/>
          <c:y val="0.88359146670777711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RESUMEN!$F$3</c:f>
              <c:strCache>
                <c:ptCount val="1"/>
                <c:pt idx="0">
                  <c:v>TOTAL</c:v>
                </c:pt>
              </c:strCache>
            </c:strRef>
          </c:tx>
          <c:dLbls>
            <c:dLbl>
              <c:idx val="3"/>
              <c:layout/>
              <c:numFmt formatCode="General" sourceLinked="0"/>
              <c:spPr/>
              <c:txPr>
                <a:bodyPr/>
                <a:lstStyle/>
                <a:p>
                  <a:pPr>
                    <a:defRPr/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703-4DB2-B933-0A776EA9196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RESUMEN!$B$4:$B$16</c:f>
              <c:strCache>
                <c:ptCount val="13"/>
                <c:pt idx="0">
                  <c:v>SECRETARIA ADMINISTRATIVA</c:v>
                </c:pt>
                <c:pt idx="1">
                  <c:v>SECRETARIA DE EDUCACIÓN</c:v>
                </c:pt>
                <c:pt idx="2">
                  <c:v>SECRETARIA DE INFRAESTRUCTURA</c:v>
                </c:pt>
                <c:pt idx="3">
                  <c:v>SECRETARIA DE DESARROLLO SOCIAL</c:v>
                </c:pt>
                <c:pt idx="4">
                  <c:v>SECRETARIA DEL INTERIOR</c:v>
                </c:pt>
                <c:pt idx="5">
                  <c:v>SECRETARIA DE PLANEACIÓN</c:v>
                </c:pt>
                <c:pt idx="6">
                  <c:v>SECRETARIA DE HACIENDA</c:v>
                </c:pt>
                <c:pt idx="7">
                  <c:v>SECRETARIA DE SALUD Y AMBIENTE</c:v>
                </c:pt>
                <c:pt idx="8">
                  <c:v>INDERBU</c:v>
                </c:pt>
                <c:pt idx="9">
                  <c:v>INSTITUTO MUNICIPAL DE CULTURA Y TURISMO</c:v>
                </c:pt>
                <c:pt idx="10">
                  <c:v>INVISBU</c:v>
                </c:pt>
                <c:pt idx="11">
                  <c:v>SECRETARIA JURÍDICA</c:v>
                </c:pt>
                <c:pt idx="12">
                  <c:v>INSTITUTO MUNICIPAL DEL EMPLEO (IMEBU)</c:v>
                </c:pt>
              </c:strCache>
            </c:strRef>
          </c:cat>
          <c:val>
            <c:numRef>
              <c:f>RESUMEN!$F$4:$F$16</c:f>
              <c:numCache>
                <c:formatCode>_(* #,##0_);_(* \(#,##0\);_(* "-"??_);_(@_)</c:formatCode>
                <c:ptCount val="13"/>
                <c:pt idx="0">
                  <c:v>1980000000</c:v>
                </c:pt>
                <c:pt idx="1">
                  <c:v>314634262581</c:v>
                </c:pt>
                <c:pt idx="2">
                  <c:v>126364854244</c:v>
                </c:pt>
                <c:pt idx="3">
                  <c:v>21208215000</c:v>
                </c:pt>
                <c:pt idx="4">
                  <c:v>20933437029</c:v>
                </c:pt>
                <c:pt idx="5">
                  <c:v>2937475000</c:v>
                </c:pt>
                <c:pt idx="6">
                  <c:v>31000000000</c:v>
                </c:pt>
                <c:pt idx="7">
                  <c:v>229552449016.00269</c:v>
                </c:pt>
                <c:pt idx="8">
                  <c:v>8894365402.1800003</c:v>
                </c:pt>
                <c:pt idx="9">
                  <c:v>21633985362</c:v>
                </c:pt>
                <c:pt idx="10">
                  <c:v>10532978648</c:v>
                </c:pt>
                <c:pt idx="11">
                  <c:v>200000000</c:v>
                </c:pt>
                <c:pt idx="12">
                  <c:v>4203640516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703-4DB2-B933-0A776EA91961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/>
      </a:pPr>
      <a:endParaRPr lang="es-CO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/>
              <a:t>PRESUPUESTO</a:t>
            </a:r>
            <a:r>
              <a:rPr lang="es-ES" baseline="0"/>
              <a:t> 2019-2020</a:t>
            </a:r>
            <a:endParaRPr lang="es-ES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RESUMEN!$C$69</c:f>
              <c:strCache>
                <c:ptCount val="1"/>
                <c:pt idx="0">
                  <c:v>TOTAL 2019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RESUMEN!$B$70:$B$82</c:f>
              <c:strCache>
                <c:ptCount val="13"/>
                <c:pt idx="0">
                  <c:v>SECRETARÍA ADMINISTRATIVA</c:v>
                </c:pt>
                <c:pt idx="1">
                  <c:v>SECRETARIA DE EDUCACIÓN</c:v>
                </c:pt>
                <c:pt idx="2">
                  <c:v>SECRETARIA DE INFRAESTRUCTURA</c:v>
                </c:pt>
                <c:pt idx="3">
                  <c:v>SECRETARIA DE DESARROLLO SOCIAL</c:v>
                </c:pt>
                <c:pt idx="4">
                  <c:v>SECRETARIA DEL INTERIOR</c:v>
                </c:pt>
                <c:pt idx="5">
                  <c:v>SECRETARIA DE PLANEACIÓN</c:v>
                </c:pt>
                <c:pt idx="6">
                  <c:v>SECRETARIA DE HACIENDA</c:v>
                </c:pt>
                <c:pt idx="7">
                  <c:v>SECRETARIA DE SALUD Y AMBIENTE</c:v>
                </c:pt>
                <c:pt idx="8">
                  <c:v>INDERBU</c:v>
                </c:pt>
                <c:pt idx="9">
                  <c:v>INSTITUTO MUNICIPAL DE CULTURA Y TURISMO</c:v>
                </c:pt>
                <c:pt idx="10">
                  <c:v>INVISBU</c:v>
                </c:pt>
                <c:pt idx="11">
                  <c:v>SECRETARIA JURÍDICA</c:v>
                </c:pt>
                <c:pt idx="12">
                  <c:v>INSTITUTO MUNICIPAL DEL EMPLEO (IMEBU)</c:v>
                </c:pt>
              </c:strCache>
            </c:strRef>
          </c:cat>
          <c:val>
            <c:numRef>
              <c:f>RESUMEN!$C$70:$C$82</c:f>
              <c:numCache>
                <c:formatCode>#,##0</c:formatCode>
                <c:ptCount val="13"/>
                <c:pt idx="0" formatCode="_(* #,##0_);_(* \(#,##0\);_(* &quot;-&quot;_);_(@_)">
                  <c:v>2261000000</c:v>
                </c:pt>
                <c:pt idx="1">
                  <c:v>246441250036.45456</c:v>
                </c:pt>
                <c:pt idx="2" formatCode="_(* #,##0_);_(* \(#,##0\);_(* &quot;-&quot;??_);_(@_)">
                  <c:v>126364854244</c:v>
                </c:pt>
                <c:pt idx="3" formatCode="_(* #,##0_);_(* \(#,##0\);_(* &quot;-&quot;_);_(@_)">
                  <c:v>21208215000</c:v>
                </c:pt>
                <c:pt idx="4" formatCode="_(* #,##0_);_(* \(#,##0\);_(* &quot;-&quot;_);_(@_)">
                  <c:v>20933437029</c:v>
                </c:pt>
                <c:pt idx="5">
                  <c:v>2937475000</c:v>
                </c:pt>
                <c:pt idx="6" formatCode="_(* #,##0_);_(* \(#,##0\);_(* &quot;-&quot;_);_(@_)">
                  <c:v>31500000000</c:v>
                </c:pt>
                <c:pt idx="7" formatCode="_(* #,##0_);_(* \(#,##0\);_(* &quot;-&quot;_);_(@_)">
                  <c:v>202227762547.31</c:v>
                </c:pt>
                <c:pt idx="8" formatCode="_(* #,##0_);_(* \(#,##0\);_(* &quot;-&quot;??_);_(@_)">
                  <c:v>6287991179</c:v>
                </c:pt>
                <c:pt idx="9" formatCode="_(* #,##0_);_(* \(#,##0\);_(* &quot;-&quot;_);_(@_)">
                  <c:v>19006642590</c:v>
                </c:pt>
                <c:pt idx="10" formatCode="_(* #,##0_);_(* \(#,##0\);_(* &quot;-&quot;??_);_(@_)">
                  <c:v>7079999999.8645</c:v>
                </c:pt>
                <c:pt idx="11" formatCode="_(* #,##0_);_(* \(#,##0\);_(* &quot;-&quot;??_);_(@_)">
                  <c:v>200000000</c:v>
                </c:pt>
                <c:pt idx="12" formatCode="_(* #,##0_);_(* \(#,##0\);_(* &quot;-&quot;??_);_(@_)">
                  <c:v>3830264421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31E-4343-9279-0A78FE97A213}"/>
            </c:ext>
          </c:extLst>
        </c:ser>
        <c:ser>
          <c:idx val="1"/>
          <c:order val="1"/>
          <c:tx>
            <c:strRef>
              <c:f>RESUMEN!$D$69</c:f>
              <c:strCache>
                <c:ptCount val="1"/>
                <c:pt idx="0">
                  <c:v>TOTAL 2020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RESUMEN!$B$70:$B$82</c:f>
              <c:strCache>
                <c:ptCount val="13"/>
                <c:pt idx="0">
                  <c:v>SECRETARÍA ADMINISTRATIVA</c:v>
                </c:pt>
                <c:pt idx="1">
                  <c:v>SECRETARIA DE EDUCACIÓN</c:v>
                </c:pt>
                <c:pt idx="2">
                  <c:v>SECRETARIA DE INFRAESTRUCTURA</c:v>
                </c:pt>
                <c:pt idx="3">
                  <c:v>SECRETARIA DE DESARROLLO SOCIAL</c:v>
                </c:pt>
                <c:pt idx="4">
                  <c:v>SECRETARIA DEL INTERIOR</c:v>
                </c:pt>
                <c:pt idx="5">
                  <c:v>SECRETARIA DE PLANEACIÓN</c:v>
                </c:pt>
                <c:pt idx="6">
                  <c:v>SECRETARIA DE HACIENDA</c:v>
                </c:pt>
                <c:pt idx="7">
                  <c:v>SECRETARIA DE SALUD Y AMBIENTE</c:v>
                </c:pt>
                <c:pt idx="8">
                  <c:v>INDERBU</c:v>
                </c:pt>
                <c:pt idx="9">
                  <c:v>INSTITUTO MUNICIPAL DE CULTURA Y TURISMO</c:v>
                </c:pt>
                <c:pt idx="10">
                  <c:v>INVISBU</c:v>
                </c:pt>
                <c:pt idx="11">
                  <c:v>SECRETARIA JURÍDICA</c:v>
                </c:pt>
                <c:pt idx="12">
                  <c:v>INSTITUTO MUNICIPAL DEL EMPLEO (IMEBU)</c:v>
                </c:pt>
              </c:strCache>
            </c:strRef>
          </c:cat>
          <c:val>
            <c:numRef>
              <c:f>RESUMEN!$D$70:$D$82</c:f>
              <c:numCache>
                <c:formatCode>_(* #,##0_);_(* \(#,##0\);_(* "-"??_);_(@_)</c:formatCode>
                <c:ptCount val="13"/>
                <c:pt idx="0">
                  <c:v>1980000000</c:v>
                </c:pt>
                <c:pt idx="1">
                  <c:v>314634262581</c:v>
                </c:pt>
                <c:pt idx="2">
                  <c:v>126364854244</c:v>
                </c:pt>
                <c:pt idx="3">
                  <c:v>21208215000</c:v>
                </c:pt>
                <c:pt idx="4">
                  <c:v>20933437029</c:v>
                </c:pt>
                <c:pt idx="5">
                  <c:v>2937475000</c:v>
                </c:pt>
                <c:pt idx="6">
                  <c:v>31000000000</c:v>
                </c:pt>
                <c:pt idx="7">
                  <c:v>229552449016.00269</c:v>
                </c:pt>
                <c:pt idx="8">
                  <c:v>8894365402.1800003</c:v>
                </c:pt>
                <c:pt idx="9">
                  <c:v>21633985362</c:v>
                </c:pt>
                <c:pt idx="10">
                  <c:v>10532978648</c:v>
                </c:pt>
                <c:pt idx="11">
                  <c:v>200000000</c:v>
                </c:pt>
                <c:pt idx="12">
                  <c:v>4203640516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5943320"/>
        <c:axId val="375944496"/>
      </c:barChart>
      <c:catAx>
        <c:axId val="37594332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es-CO"/>
          </a:p>
        </c:txPr>
        <c:crossAx val="375944496"/>
        <c:crosses val="autoZero"/>
        <c:auto val="1"/>
        <c:lblAlgn val="ctr"/>
        <c:lblOffset val="100"/>
        <c:noMultiLvlLbl val="0"/>
      </c:catAx>
      <c:valAx>
        <c:axId val="375944496"/>
        <c:scaling>
          <c:orientation val="minMax"/>
        </c:scaling>
        <c:delete val="1"/>
        <c:axPos val="t"/>
        <c:majorGridlines/>
        <c:numFmt formatCode="_(* #,##0_);_(* \(#,##0\);_(* &quot;-&quot;_);_(@_)" sourceLinked="1"/>
        <c:majorTickMark val="none"/>
        <c:minorTickMark val="none"/>
        <c:tickLblPos val="nextTo"/>
        <c:crossAx val="37594332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800"/>
          </a:pPr>
          <a:endParaRPr lang="es-CO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 sz="1400"/>
            </a:pPr>
            <a:r>
              <a:rPr lang="es-CO" sz="1400"/>
              <a:t>RECURSOS PROPIOS 2019 -2020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DESAGREGADO!$C$3</c:f>
              <c:strCache>
                <c:ptCount val="1"/>
                <c:pt idx="0">
                  <c:v>RP 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DESAGREGADO!$B$4:$B$16</c:f>
              <c:strCache>
                <c:ptCount val="13"/>
                <c:pt idx="0">
                  <c:v>SECRETARIA ADMINISTRATIVA</c:v>
                </c:pt>
                <c:pt idx="1">
                  <c:v>SECRETARIA DE EDUCACIÓN</c:v>
                </c:pt>
                <c:pt idx="2">
                  <c:v>SECRETARIA DE INFRAESTRUCTURA</c:v>
                </c:pt>
                <c:pt idx="3">
                  <c:v>SECRETARIA DE DESARROLLO SOCIAL</c:v>
                </c:pt>
                <c:pt idx="4">
                  <c:v>SECRETARIA DEL INTERIOR</c:v>
                </c:pt>
                <c:pt idx="5">
                  <c:v>SECRETARIA DE PLANEACIÓN</c:v>
                </c:pt>
                <c:pt idx="6">
                  <c:v>SECRETARIA DE HACIENDA</c:v>
                </c:pt>
                <c:pt idx="7">
                  <c:v>SECRETARIA DE SALUD Y AMBIENTE</c:v>
                </c:pt>
                <c:pt idx="8">
                  <c:v>INDERBU</c:v>
                </c:pt>
                <c:pt idx="9">
                  <c:v>INSTITUTO MUNICIPAL DE CULTURA Y TURISMO</c:v>
                </c:pt>
                <c:pt idx="10">
                  <c:v>INVISBU</c:v>
                </c:pt>
                <c:pt idx="11">
                  <c:v>SECRETARIA JURÍDICA</c:v>
                </c:pt>
                <c:pt idx="12">
                  <c:v>INSTITUTO MUNICIPAL DEL EMPLEO (IMEBU)</c:v>
                </c:pt>
              </c:strCache>
            </c:strRef>
          </c:cat>
          <c:val>
            <c:numRef>
              <c:f>DESAGREGADO!$C$4:$C$16</c:f>
              <c:numCache>
                <c:formatCode>_(* #,##0_);_(* \(#,##0\);_(* "-"_);_(@_)</c:formatCode>
                <c:ptCount val="13"/>
                <c:pt idx="0" formatCode="_(* #,##0_);_(* \(#,##0\);_(* &quot;-&quot;??_);_(@_)">
                  <c:v>2261000000</c:v>
                </c:pt>
                <c:pt idx="1">
                  <c:v>48164745060</c:v>
                </c:pt>
                <c:pt idx="2" formatCode="#,##0">
                  <c:v>37043743512</c:v>
                </c:pt>
                <c:pt idx="3" formatCode="#,##0">
                  <c:v>13156974430</c:v>
                </c:pt>
                <c:pt idx="4" formatCode="#,##0">
                  <c:v>12327310529</c:v>
                </c:pt>
                <c:pt idx="5" formatCode="#,##0">
                  <c:v>2882000000</c:v>
                </c:pt>
                <c:pt idx="6" formatCode="#,##0">
                  <c:v>31500000000</c:v>
                </c:pt>
                <c:pt idx="7" formatCode="#,##0">
                  <c:v>8338237771.3500004</c:v>
                </c:pt>
                <c:pt idx="8" formatCode="#,##0">
                  <c:v>3302000000</c:v>
                </c:pt>
                <c:pt idx="9" formatCode="#,##0">
                  <c:v>15619395698</c:v>
                </c:pt>
                <c:pt idx="10" formatCode="#,##0">
                  <c:v>6999999999.8645</c:v>
                </c:pt>
                <c:pt idx="11" formatCode="#,##0">
                  <c:v>200000000</c:v>
                </c:pt>
                <c:pt idx="12" formatCode="#,##0">
                  <c:v>3830264421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EFB-4D28-9687-497AEF1C5D90}"/>
            </c:ext>
          </c:extLst>
        </c:ser>
        <c:ser>
          <c:idx val="1"/>
          <c:order val="1"/>
          <c:tx>
            <c:strRef>
              <c:f>DESAGREGADO!$D$3</c:f>
              <c:strCache>
                <c:ptCount val="1"/>
                <c:pt idx="0">
                  <c:v>RP 2020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DESAGREGADO!$B$4:$B$16</c:f>
              <c:strCache>
                <c:ptCount val="13"/>
                <c:pt idx="0">
                  <c:v>SECRETARIA ADMINISTRATIVA</c:v>
                </c:pt>
                <c:pt idx="1">
                  <c:v>SECRETARIA DE EDUCACIÓN</c:v>
                </c:pt>
                <c:pt idx="2">
                  <c:v>SECRETARIA DE INFRAESTRUCTURA</c:v>
                </c:pt>
                <c:pt idx="3">
                  <c:v>SECRETARIA DE DESARROLLO SOCIAL</c:v>
                </c:pt>
                <c:pt idx="4">
                  <c:v>SECRETARIA DEL INTERIOR</c:v>
                </c:pt>
                <c:pt idx="5">
                  <c:v>SECRETARIA DE PLANEACIÓN</c:v>
                </c:pt>
                <c:pt idx="6">
                  <c:v>SECRETARIA DE HACIENDA</c:v>
                </c:pt>
                <c:pt idx="7">
                  <c:v>SECRETARIA DE SALUD Y AMBIENTE</c:v>
                </c:pt>
                <c:pt idx="8">
                  <c:v>INDERBU</c:v>
                </c:pt>
                <c:pt idx="9">
                  <c:v>INSTITUTO MUNICIPAL DE CULTURA Y TURISMO</c:v>
                </c:pt>
                <c:pt idx="10">
                  <c:v>INVISBU</c:v>
                </c:pt>
                <c:pt idx="11">
                  <c:v>SECRETARIA JURÍDICA</c:v>
                </c:pt>
                <c:pt idx="12">
                  <c:v>INSTITUTO MUNICIPAL DEL EMPLEO (IMEBU)</c:v>
                </c:pt>
              </c:strCache>
            </c:strRef>
          </c:cat>
          <c:val>
            <c:numRef>
              <c:f>DESAGREGADO!$D$4:$D$16</c:f>
              <c:numCache>
                <c:formatCode>_(* #,##0_);_(* \(#,##0\);_(* "-"??_);_(@_)</c:formatCode>
                <c:ptCount val="13"/>
                <c:pt idx="0">
                  <c:v>1980000000</c:v>
                </c:pt>
                <c:pt idx="1">
                  <c:v>54113402849</c:v>
                </c:pt>
                <c:pt idx="2">
                  <c:v>37043743512</c:v>
                </c:pt>
                <c:pt idx="3">
                  <c:v>13156974430</c:v>
                </c:pt>
                <c:pt idx="4">
                  <c:v>12327310529</c:v>
                </c:pt>
                <c:pt idx="5">
                  <c:v>2882000000</c:v>
                </c:pt>
                <c:pt idx="6">
                  <c:v>31000000000</c:v>
                </c:pt>
                <c:pt idx="7">
                  <c:v>26693502970.002701</c:v>
                </c:pt>
                <c:pt idx="8">
                  <c:v>6000000000</c:v>
                </c:pt>
                <c:pt idx="9">
                  <c:v>15109676810</c:v>
                </c:pt>
                <c:pt idx="10">
                  <c:v>10532978648</c:v>
                </c:pt>
                <c:pt idx="11">
                  <c:v>200000000</c:v>
                </c:pt>
                <c:pt idx="12">
                  <c:v>4203640516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EFB-4D28-9687-497AEF1C5D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7065720"/>
        <c:axId val="347067288"/>
      </c:barChart>
      <c:catAx>
        <c:axId val="347065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347067288"/>
        <c:crosses val="autoZero"/>
        <c:auto val="1"/>
        <c:lblAlgn val="ctr"/>
        <c:lblOffset val="100"/>
        <c:noMultiLvlLbl val="0"/>
      </c:catAx>
      <c:valAx>
        <c:axId val="347067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347065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s-C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/>
      </a:pPr>
      <a:endParaRPr lang="es-CO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s-CO"/>
              <a:t>TOTAL RECURSOS PROPIOS 2019-2020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DESAGREGADO!$B$17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5ABE-4DEB-87EE-FC558D9C61E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DESAGREGADO!$C$3:$D$3</c:f>
              <c:strCache>
                <c:ptCount val="2"/>
                <c:pt idx="0">
                  <c:v>RP 2019</c:v>
                </c:pt>
                <c:pt idx="1">
                  <c:v>RP 2020</c:v>
                </c:pt>
              </c:strCache>
            </c:strRef>
          </c:cat>
          <c:val>
            <c:numRef>
              <c:f>DESAGREGADO!$C$17:$D$17</c:f>
              <c:numCache>
                <c:formatCode>#,##0</c:formatCode>
                <c:ptCount val="2"/>
                <c:pt idx="0">
                  <c:v>197792591591</c:v>
                </c:pt>
                <c:pt idx="1">
                  <c:v>215243230264.00269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ABE-4DEB-87EE-FC558D9C61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2014824"/>
        <c:axId val="382014432"/>
      </c:barChart>
      <c:catAx>
        <c:axId val="382014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b="1"/>
            </a:pPr>
            <a:endParaRPr lang="es-CO"/>
          </a:p>
        </c:txPr>
        <c:crossAx val="382014432"/>
        <c:crosses val="autoZero"/>
        <c:auto val="1"/>
        <c:lblAlgn val="ctr"/>
        <c:lblOffset val="100"/>
        <c:noMultiLvlLbl val="0"/>
      </c:catAx>
      <c:valAx>
        <c:axId val="382014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382014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50"/>
      </a:pPr>
      <a:endParaRPr lang="es-C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s-CO" sz="1600"/>
              <a:t>SECRETARÍA DE EDUCACIÓN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EDUCACIÓN!$B$2</c:f>
              <c:strCache>
                <c:ptCount val="1"/>
                <c:pt idx="0">
                  <c:v>PRESUPUESTO 2019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EDUCACIÓN!$A$3</c:f>
              <c:strCache>
                <c:ptCount val="1"/>
                <c:pt idx="0">
                  <c:v>EDUCACION BUCARAMANGA EDUCADA, CULTA E INNOVADORA</c:v>
                </c:pt>
              </c:strCache>
            </c:strRef>
          </c:cat>
          <c:val>
            <c:numRef>
              <c:f>EDUCACIÓN!$B$3</c:f>
              <c:numCache>
                <c:formatCode>#,##0</c:formatCode>
                <c:ptCount val="1"/>
                <c:pt idx="0">
                  <c:v>246441250036.45456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766-492B-8369-BD0F2DA0F230}"/>
            </c:ext>
          </c:extLst>
        </c:ser>
        <c:ser>
          <c:idx val="1"/>
          <c:order val="1"/>
          <c:tx>
            <c:strRef>
              <c:f>EDUCACIÓN!$C$2</c:f>
              <c:strCache>
                <c:ptCount val="1"/>
                <c:pt idx="0">
                  <c:v>PRESUPUESTO 2020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EDUCACIÓN!$A$3</c:f>
              <c:strCache>
                <c:ptCount val="1"/>
                <c:pt idx="0">
                  <c:v>EDUCACION BUCARAMANGA EDUCADA, CULTA E INNOVADORA</c:v>
                </c:pt>
              </c:strCache>
            </c:strRef>
          </c:cat>
          <c:val>
            <c:numRef>
              <c:f>EDUCACIÓN!$C$3</c:f>
              <c:numCache>
                <c:formatCode>#,##0</c:formatCode>
                <c:ptCount val="1"/>
                <c:pt idx="0">
                  <c:v>314634262581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766-492B-8369-BD0F2DA0F2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2544944"/>
        <c:axId val="352542984"/>
      </c:barChart>
      <c:catAx>
        <c:axId val="35254494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crossAx val="352542984"/>
        <c:crosses val="autoZero"/>
        <c:auto val="1"/>
        <c:lblAlgn val="ctr"/>
        <c:lblOffset val="100"/>
        <c:noMultiLvlLbl val="0"/>
      </c:catAx>
      <c:valAx>
        <c:axId val="352542984"/>
        <c:scaling>
          <c:orientation val="minMax"/>
        </c:scaling>
        <c:delete val="0"/>
        <c:axPos val="t"/>
        <c:majorGridlines/>
        <c:numFmt formatCode="#,##0" sourceLinked="1"/>
        <c:majorTickMark val="none"/>
        <c:minorTickMark val="none"/>
        <c:tickLblPos val="none"/>
        <c:crossAx val="35254494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b="1"/>
          </a:pPr>
          <a:endParaRPr lang="es-CO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s-CO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s-CO" sz="1600"/>
              <a:t>SECRETARÍA DE INFRAESTRUCTURA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INFRAESTRUCTURA!$B$2</c:f>
              <c:strCache>
                <c:ptCount val="1"/>
                <c:pt idx="0">
                  <c:v>PRESUPUESTO 2019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INFRAESTRUCTURA!$A$3:$A$11</c:f>
              <c:strCache>
                <c:ptCount val="9"/>
                <c:pt idx="0">
                  <c:v>GOBIERNO LEGAL Y EFECTIVO</c:v>
                </c:pt>
                <c:pt idx="1">
                  <c:v>GOBIERNO MUNICIPAL EN LÍNEA</c:v>
                </c:pt>
                <c:pt idx="2">
                  <c:v>GOBERNANZA URBANA</c:v>
                </c:pt>
                <c:pt idx="3">
                  <c:v>LOS CAMINOS DE LA VIDA</c:v>
                </c:pt>
                <c:pt idx="4">
                  <c:v>SALUD PÚBLICA: SALUD PARA TODOS Y CON TODOS</c:v>
                </c:pt>
                <c:pt idx="5">
                  <c:v>CIUDADANAS Y CIUDADANOS INTELIGENTES</c:v>
                </c:pt>
                <c:pt idx="6">
                  <c:v>RED DE ESPACIO PÚBLICO</c:v>
                </c:pt>
                <c:pt idx="7">
                  <c:v>MOVILIDAD</c:v>
                </c:pt>
                <c:pt idx="8">
                  <c:v>SERVICIOS PÚBLICOS</c:v>
                </c:pt>
              </c:strCache>
            </c:strRef>
          </c:cat>
          <c:val>
            <c:numRef>
              <c:f>INFRAESTRUCTURA!$B$3:$B$11</c:f>
              <c:numCache>
                <c:formatCode>_(* #,##0_);_(* \(#,##0\);_(* "-"??_);_(@_)</c:formatCode>
                <c:ptCount val="9"/>
                <c:pt idx="0">
                  <c:v>4200000000</c:v>
                </c:pt>
                <c:pt idx="1">
                  <c:v>0</c:v>
                </c:pt>
                <c:pt idx="2">
                  <c:v>2500000000</c:v>
                </c:pt>
                <c:pt idx="3">
                  <c:v>0</c:v>
                </c:pt>
                <c:pt idx="4">
                  <c:v>8889582154</c:v>
                </c:pt>
                <c:pt idx="5">
                  <c:v>0</c:v>
                </c:pt>
                <c:pt idx="6">
                  <c:v>71012259986</c:v>
                </c:pt>
                <c:pt idx="7">
                  <c:v>65731095000</c:v>
                </c:pt>
                <c:pt idx="8">
                  <c:v>86127064250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3F6-48EF-8127-9427FE106883}"/>
            </c:ext>
          </c:extLst>
        </c:ser>
        <c:ser>
          <c:idx val="1"/>
          <c:order val="1"/>
          <c:tx>
            <c:strRef>
              <c:f>INFRAESTRUCTURA!$C$2</c:f>
              <c:strCache>
                <c:ptCount val="1"/>
                <c:pt idx="0">
                  <c:v>PRESUPUESTO 2020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INFRAESTRUCTURA!$A$3:$A$11</c:f>
              <c:strCache>
                <c:ptCount val="9"/>
                <c:pt idx="0">
                  <c:v>GOBIERNO LEGAL Y EFECTIVO</c:v>
                </c:pt>
                <c:pt idx="1">
                  <c:v>GOBIERNO MUNICIPAL EN LÍNEA</c:v>
                </c:pt>
                <c:pt idx="2">
                  <c:v>GOBERNANZA URBANA</c:v>
                </c:pt>
                <c:pt idx="3">
                  <c:v>LOS CAMINOS DE LA VIDA</c:v>
                </c:pt>
                <c:pt idx="4">
                  <c:v>SALUD PÚBLICA: SALUD PARA TODOS Y CON TODOS</c:v>
                </c:pt>
                <c:pt idx="5">
                  <c:v>CIUDADANAS Y CIUDADANOS INTELIGENTES</c:v>
                </c:pt>
                <c:pt idx="6">
                  <c:v>RED DE ESPACIO PÚBLICO</c:v>
                </c:pt>
                <c:pt idx="7">
                  <c:v>MOVILIDAD</c:v>
                </c:pt>
                <c:pt idx="8">
                  <c:v>SERVICIOS PÚBLICOS</c:v>
                </c:pt>
              </c:strCache>
            </c:strRef>
          </c:cat>
          <c:val>
            <c:numRef>
              <c:f>INFRAESTRUCTURA!$C$3:$C$11</c:f>
              <c:numCache>
                <c:formatCode>_(* #,##0_);_(* \(#,##0\);_(* "-"??_);_(@_)</c:formatCode>
                <c:ptCount val="9"/>
                <c:pt idx="0">
                  <c:v>2000000000</c:v>
                </c:pt>
                <c:pt idx="1">
                  <c:v>7869040194</c:v>
                </c:pt>
                <c:pt idx="2">
                  <c:v>2600000000</c:v>
                </c:pt>
                <c:pt idx="3">
                  <c:v>500000000</c:v>
                </c:pt>
                <c:pt idx="4">
                  <c:v>0</c:v>
                </c:pt>
                <c:pt idx="5">
                  <c:v>2500000000</c:v>
                </c:pt>
                <c:pt idx="6">
                  <c:v>18102161194</c:v>
                </c:pt>
                <c:pt idx="7">
                  <c:v>40242952124</c:v>
                </c:pt>
                <c:pt idx="8">
                  <c:v>52550700732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3F6-48EF-8127-9427FE1068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2545728"/>
        <c:axId val="352539456"/>
      </c:barChart>
      <c:catAx>
        <c:axId val="3525457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crossAx val="352539456"/>
        <c:crosses val="autoZero"/>
        <c:auto val="1"/>
        <c:lblAlgn val="ctr"/>
        <c:lblOffset val="100"/>
        <c:noMultiLvlLbl val="0"/>
      </c:catAx>
      <c:valAx>
        <c:axId val="352539456"/>
        <c:scaling>
          <c:orientation val="minMax"/>
        </c:scaling>
        <c:delete val="0"/>
        <c:axPos val="t"/>
        <c:majorGridlines/>
        <c:numFmt formatCode="_(* #,##0_);_(* \(#,##0\);_(* &quot;-&quot;??_);_(@_)" sourceLinked="1"/>
        <c:majorTickMark val="none"/>
        <c:minorTickMark val="none"/>
        <c:tickLblPos val="none"/>
        <c:crossAx val="352545728"/>
        <c:crosses val="autoZero"/>
        <c:crossBetween val="between"/>
      </c:valAx>
      <c:spPr>
        <a:noFill/>
      </c:spPr>
    </c:plotArea>
    <c:legend>
      <c:legendPos val="b"/>
      <c:layout>
        <c:manualLayout>
          <c:xMode val="edge"/>
          <c:yMode val="edge"/>
          <c:x val="0.24276160025917393"/>
          <c:y val="0.96182227370026097"/>
          <c:w val="0.51447679948165215"/>
          <c:h val="3.8177726299739027E-2"/>
        </c:manualLayout>
      </c:layout>
      <c:overlay val="0"/>
      <c:txPr>
        <a:bodyPr/>
        <a:lstStyle/>
        <a:p>
          <a:pPr>
            <a:defRPr b="1"/>
          </a:pPr>
          <a:endParaRPr lang="es-CO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s-CO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s-CO" sz="1600"/>
              <a:t>SECRETARÍA DE DESARROLLO SOCIAL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'DESARROLLO SOCIAL'!$B$2</c:f>
              <c:strCache>
                <c:ptCount val="1"/>
                <c:pt idx="0">
                  <c:v>PRESUPUESTO 2019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'DESARROLLO SOCIAL'!$A$3:$A$8</c:f>
              <c:strCache>
                <c:ptCount val="6"/>
                <c:pt idx="0">
                  <c:v>GOBIERNO PARTICIPATIVO Y ABIERTO</c:v>
                </c:pt>
                <c:pt idx="1">
                  <c:v>GOBIERNO LEGAL Y EFECTIVO</c:v>
                </c:pt>
                <c:pt idx="2">
                  <c:v>ATENCIÓN PRIORITARIA Y FOCALIZADA A GRUPOS DE POBLACIÓN VULNERABLE</c:v>
                </c:pt>
                <c:pt idx="3">
                  <c:v>LOS CAMINOS DE LA VIDA</c:v>
                </c:pt>
                <c:pt idx="4">
                  <c:v>MUJERES Y EQUIDAD DE GÉNERO</c:v>
                </c:pt>
                <c:pt idx="5">
                  <c:v>RURALIDAD CON EQUIDAD</c:v>
                </c:pt>
              </c:strCache>
            </c:strRef>
          </c:cat>
          <c:val>
            <c:numRef>
              <c:f>'DESARROLLO SOCIAL'!$B$3:$B$8</c:f>
              <c:numCache>
                <c:formatCode>_(* #,##0_);_(* \(#,##0\);_(* "-"??_);_(@_)</c:formatCode>
                <c:ptCount val="6"/>
                <c:pt idx="0">
                  <c:v>2970290020</c:v>
                </c:pt>
                <c:pt idx="1">
                  <c:v>500000000</c:v>
                </c:pt>
                <c:pt idx="2">
                  <c:v>2010483400</c:v>
                </c:pt>
                <c:pt idx="3">
                  <c:v>10436285061</c:v>
                </c:pt>
                <c:pt idx="4">
                  <c:v>99000000</c:v>
                </c:pt>
                <c:pt idx="5">
                  <c:v>389000000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8CD-4CCB-B8D0-079BDB411A81}"/>
            </c:ext>
          </c:extLst>
        </c:ser>
        <c:ser>
          <c:idx val="1"/>
          <c:order val="1"/>
          <c:tx>
            <c:strRef>
              <c:f>'DESARROLLO SOCIAL'!$C$2</c:f>
              <c:strCache>
                <c:ptCount val="1"/>
                <c:pt idx="0">
                  <c:v>PRESUPUESTO 2020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'DESARROLLO SOCIAL'!$A$3:$A$8</c:f>
              <c:strCache>
                <c:ptCount val="6"/>
                <c:pt idx="0">
                  <c:v>GOBIERNO PARTICIPATIVO Y ABIERTO</c:v>
                </c:pt>
                <c:pt idx="1">
                  <c:v>GOBIERNO LEGAL Y EFECTIVO</c:v>
                </c:pt>
                <c:pt idx="2">
                  <c:v>ATENCIÓN PRIORITARIA Y FOCALIZADA A GRUPOS DE POBLACIÓN VULNERABLE</c:v>
                </c:pt>
                <c:pt idx="3">
                  <c:v>LOS CAMINOS DE LA VIDA</c:v>
                </c:pt>
                <c:pt idx="4">
                  <c:v>MUJERES Y EQUIDAD DE GÉNERO</c:v>
                </c:pt>
                <c:pt idx="5">
                  <c:v>RURALIDAD CON EQUIDAD</c:v>
                </c:pt>
              </c:strCache>
            </c:strRef>
          </c:cat>
          <c:val>
            <c:numRef>
              <c:f>'DESARROLLO SOCIAL'!$C$3:$C$8</c:f>
              <c:numCache>
                <c:formatCode>_(* #,##0_);_(* \(#,##0\);_(* "-"??_);_(@_)</c:formatCode>
                <c:ptCount val="6"/>
                <c:pt idx="0">
                  <c:v>2994900000</c:v>
                </c:pt>
                <c:pt idx="1">
                  <c:v>600000000</c:v>
                </c:pt>
                <c:pt idx="2">
                  <c:v>2970000000</c:v>
                </c:pt>
                <c:pt idx="3">
                  <c:v>13653315000</c:v>
                </c:pt>
                <c:pt idx="4">
                  <c:v>390000000</c:v>
                </c:pt>
                <c:pt idx="5">
                  <c:v>600000000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8CD-4CCB-B8D0-079BDB411A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2545336"/>
        <c:axId val="352546120"/>
      </c:barChart>
      <c:catAx>
        <c:axId val="3525453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crossAx val="352546120"/>
        <c:crosses val="autoZero"/>
        <c:auto val="1"/>
        <c:lblAlgn val="ctr"/>
        <c:lblOffset val="100"/>
        <c:noMultiLvlLbl val="0"/>
      </c:catAx>
      <c:valAx>
        <c:axId val="352546120"/>
        <c:scaling>
          <c:orientation val="minMax"/>
        </c:scaling>
        <c:delete val="0"/>
        <c:axPos val="t"/>
        <c:majorGridlines/>
        <c:numFmt formatCode="_(* #,##0_);_(* \(#,##0\);_(* &quot;-&quot;??_);_(@_)" sourceLinked="1"/>
        <c:majorTickMark val="none"/>
        <c:minorTickMark val="none"/>
        <c:tickLblPos val="none"/>
        <c:crossAx val="352545336"/>
        <c:crosses val="autoZero"/>
        <c:crossBetween val="between"/>
      </c:valAx>
      <c:spPr>
        <a:noFill/>
      </c:spPr>
    </c:plotArea>
    <c:legend>
      <c:legendPos val="b"/>
      <c:layout/>
      <c:overlay val="0"/>
      <c:txPr>
        <a:bodyPr/>
        <a:lstStyle/>
        <a:p>
          <a:pPr>
            <a:defRPr b="1"/>
          </a:pPr>
          <a:endParaRPr lang="es-CO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s-CO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s-CO" sz="1600"/>
              <a:t>SECRETARÍA DEL INTERIOR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INTERIOR!$B$2</c:f>
              <c:strCache>
                <c:ptCount val="1"/>
                <c:pt idx="0">
                  <c:v>PRESUPUESTO 2019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INTERIOR!$A$3:$A$9</c:f>
              <c:strCache>
                <c:ptCount val="7"/>
                <c:pt idx="0">
                  <c:v>GOBIERNO PARTICIPATIVO Y ABIERTO</c:v>
                </c:pt>
                <c:pt idx="1">
                  <c:v>GOBIERNO LEGAL Y EFECTIVO</c:v>
                </c:pt>
                <c:pt idx="2">
                  <c:v>ATENCIÓN PRIORITARIA Y FOCALIZADA A GRUPOS DE POBLACIÓN VULNERABLE</c:v>
                </c:pt>
                <c:pt idx="3">
                  <c:v>LOS CAMINOS DE LA VIDA</c:v>
                </c:pt>
                <c:pt idx="4">
                  <c:v>GESTIÓN DEL RIESGO</c:v>
                </c:pt>
                <c:pt idx="5">
                  <c:v>RED DE ESPACIO PÚBLICO</c:v>
                </c:pt>
                <c:pt idx="6">
                  <c:v>SEGURIDAD Y CONVIVENCIA</c:v>
                </c:pt>
              </c:strCache>
            </c:strRef>
          </c:cat>
          <c:val>
            <c:numRef>
              <c:f>INTERIOR!$B$3:$B$9</c:f>
              <c:numCache>
                <c:formatCode>_(* #,##0_);_(* \(#,##0\);_(* "-"??_);_(@_)</c:formatCode>
                <c:ptCount val="7"/>
                <c:pt idx="0">
                  <c:v>1359000000</c:v>
                </c:pt>
                <c:pt idx="1">
                  <c:v>0</c:v>
                </c:pt>
                <c:pt idx="2">
                  <c:v>3041000000</c:v>
                </c:pt>
                <c:pt idx="3">
                  <c:v>338400000</c:v>
                </c:pt>
                <c:pt idx="4">
                  <c:v>1892000000</c:v>
                </c:pt>
                <c:pt idx="5">
                  <c:v>1034100000</c:v>
                </c:pt>
                <c:pt idx="6">
                  <c:v>19549592230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AC0-45F3-9C8D-2DB350D99C9F}"/>
            </c:ext>
          </c:extLst>
        </c:ser>
        <c:ser>
          <c:idx val="1"/>
          <c:order val="1"/>
          <c:tx>
            <c:strRef>
              <c:f>INTERIOR!$C$2</c:f>
              <c:strCache>
                <c:ptCount val="1"/>
                <c:pt idx="0">
                  <c:v>PRESUPUESTO 2020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INTERIOR!$A$3:$A$9</c:f>
              <c:strCache>
                <c:ptCount val="7"/>
                <c:pt idx="0">
                  <c:v>GOBIERNO PARTICIPATIVO Y ABIERTO</c:v>
                </c:pt>
                <c:pt idx="1">
                  <c:v>GOBIERNO LEGAL Y EFECTIVO</c:v>
                </c:pt>
                <c:pt idx="2">
                  <c:v>ATENCIÓN PRIORITARIA Y FOCALIZADA A GRUPOS DE POBLACIÓN VULNERABLE</c:v>
                </c:pt>
                <c:pt idx="3">
                  <c:v>LOS CAMINOS DE LA VIDA</c:v>
                </c:pt>
                <c:pt idx="4">
                  <c:v>GESTIÓN DEL RIESGO</c:v>
                </c:pt>
                <c:pt idx="5">
                  <c:v>RED DE ESPACIO PÚBLICO</c:v>
                </c:pt>
                <c:pt idx="6">
                  <c:v>SEGURIDAD Y CONVIVENCIA</c:v>
                </c:pt>
              </c:strCache>
            </c:strRef>
          </c:cat>
          <c:val>
            <c:numRef>
              <c:f>INTERIOR!$C$3:$C$9</c:f>
              <c:numCache>
                <c:formatCode>_(* #,##0_);_(* \(#,##0\);_(* "-"??_);_(@_)</c:formatCode>
                <c:ptCount val="7"/>
                <c:pt idx="0">
                  <c:v>350000000</c:v>
                </c:pt>
                <c:pt idx="1">
                  <c:v>1250000000</c:v>
                </c:pt>
                <c:pt idx="2">
                  <c:v>3400000000</c:v>
                </c:pt>
                <c:pt idx="3">
                  <c:v>360000000</c:v>
                </c:pt>
                <c:pt idx="4">
                  <c:v>3000000000</c:v>
                </c:pt>
                <c:pt idx="5">
                  <c:v>1600000000</c:v>
                </c:pt>
                <c:pt idx="6">
                  <c:v>10973437029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AC0-45F3-9C8D-2DB350D99C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2541024"/>
        <c:axId val="352539848"/>
      </c:barChart>
      <c:catAx>
        <c:axId val="352541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crossAx val="352539848"/>
        <c:crosses val="autoZero"/>
        <c:auto val="1"/>
        <c:lblAlgn val="ctr"/>
        <c:lblOffset val="100"/>
        <c:noMultiLvlLbl val="0"/>
      </c:catAx>
      <c:valAx>
        <c:axId val="352539848"/>
        <c:scaling>
          <c:orientation val="minMax"/>
        </c:scaling>
        <c:delete val="0"/>
        <c:axPos val="t"/>
        <c:majorGridlines/>
        <c:numFmt formatCode="_(* #,##0_);_(* \(#,##0\);_(* &quot;-&quot;??_);_(@_)" sourceLinked="1"/>
        <c:majorTickMark val="none"/>
        <c:minorTickMark val="none"/>
        <c:tickLblPos val="none"/>
        <c:crossAx val="352541024"/>
        <c:crosses val="autoZero"/>
        <c:crossBetween val="between"/>
      </c:valAx>
      <c:spPr>
        <a:noFill/>
      </c:spPr>
    </c:plotArea>
    <c:legend>
      <c:legendPos val="b"/>
      <c:layout/>
      <c:overlay val="0"/>
      <c:txPr>
        <a:bodyPr/>
        <a:lstStyle/>
        <a:p>
          <a:pPr>
            <a:defRPr b="1"/>
          </a:pPr>
          <a:endParaRPr lang="es-CO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s-CO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s-CO" sz="1600"/>
              <a:t>SECRETARÍA DE PLANEACIÓN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PLANEACIÓN!$B$2</c:f>
              <c:strCache>
                <c:ptCount val="1"/>
                <c:pt idx="0">
                  <c:v>PRESUPUESTO 2019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PLANEACIÓN!$A$3:$A$5</c:f>
              <c:strCache>
                <c:ptCount val="3"/>
                <c:pt idx="0">
                  <c:v>GOBIERNO PARTICIPATIVO Y ABIERTO</c:v>
                </c:pt>
                <c:pt idx="1">
                  <c:v>GOBIERNO LEGAL Y EFECTIVO</c:v>
                </c:pt>
                <c:pt idx="2">
                  <c:v>GOBERNANZA URBANA</c:v>
                </c:pt>
              </c:strCache>
            </c:strRef>
          </c:cat>
          <c:val>
            <c:numRef>
              <c:f>PLANEACIÓN!$B$3:$B$5</c:f>
              <c:numCache>
                <c:formatCode>_(* #,##0_);_(* \(#,##0\);_(* "-"??_);_(@_)</c:formatCode>
                <c:ptCount val="3"/>
                <c:pt idx="0">
                  <c:v>28000000</c:v>
                </c:pt>
                <c:pt idx="1">
                  <c:v>1554242000</c:v>
                </c:pt>
                <c:pt idx="2">
                  <c:v>1158000000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283-4055-8B2F-451A06F9E273}"/>
            </c:ext>
          </c:extLst>
        </c:ser>
        <c:ser>
          <c:idx val="1"/>
          <c:order val="1"/>
          <c:tx>
            <c:strRef>
              <c:f>PLANEACIÓN!$C$2</c:f>
              <c:strCache>
                <c:ptCount val="1"/>
                <c:pt idx="0">
                  <c:v>PRESUPUESTO 2020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PLANEACIÓN!$A$3:$A$5</c:f>
              <c:strCache>
                <c:ptCount val="3"/>
                <c:pt idx="0">
                  <c:v>GOBIERNO PARTICIPATIVO Y ABIERTO</c:v>
                </c:pt>
                <c:pt idx="1">
                  <c:v>GOBIERNO LEGAL Y EFECTIVO</c:v>
                </c:pt>
                <c:pt idx="2">
                  <c:v>GOBERNANZA URBANA</c:v>
                </c:pt>
              </c:strCache>
            </c:strRef>
          </c:cat>
          <c:val>
            <c:numRef>
              <c:f>PLANEACIÓN!$C$3:$C$5</c:f>
              <c:numCache>
                <c:formatCode>_(* #,##0_);_(* \(#,##0\);_(* "-"??_);_(@_)</c:formatCode>
                <c:ptCount val="3"/>
                <c:pt idx="0">
                  <c:v>32000000</c:v>
                </c:pt>
                <c:pt idx="1">
                  <c:v>1445475000</c:v>
                </c:pt>
                <c:pt idx="2">
                  <c:v>1460000000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283-4055-8B2F-451A06F9E2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2541416"/>
        <c:axId val="352541808"/>
      </c:barChart>
      <c:catAx>
        <c:axId val="3525414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crossAx val="352541808"/>
        <c:crosses val="autoZero"/>
        <c:auto val="1"/>
        <c:lblAlgn val="ctr"/>
        <c:lblOffset val="100"/>
        <c:noMultiLvlLbl val="0"/>
      </c:catAx>
      <c:valAx>
        <c:axId val="352541808"/>
        <c:scaling>
          <c:orientation val="minMax"/>
        </c:scaling>
        <c:delete val="0"/>
        <c:axPos val="t"/>
        <c:majorGridlines/>
        <c:numFmt formatCode="_(* #,##0_);_(* \(#,##0\);_(* &quot;-&quot;??_);_(@_)" sourceLinked="1"/>
        <c:majorTickMark val="none"/>
        <c:minorTickMark val="none"/>
        <c:tickLblPos val="none"/>
        <c:crossAx val="352541416"/>
        <c:crosses val="autoZero"/>
        <c:crossBetween val="between"/>
      </c:valAx>
      <c:spPr>
        <a:noFill/>
      </c:spPr>
    </c:plotArea>
    <c:legend>
      <c:legendPos val="b"/>
      <c:layout/>
      <c:overlay val="0"/>
      <c:txPr>
        <a:bodyPr/>
        <a:lstStyle/>
        <a:p>
          <a:pPr>
            <a:defRPr b="1"/>
          </a:pPr>
          <a:endParaRPr lang="es-CO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s-CO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s-CO" sz="1600"/>
              <a:t>SECRETARÍA DE HACIENDA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HACIENDA!$B$2</c:f>
              <c:strCache>
                <c:ptCount val="1"/>
                <c:pt idx="0">
                  <c:v>PRESUPUESTO 2019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HACIENDA!$A$3</c:f>
              <c:strCache>
                <c:ptCount val="1"/>
                <c:pt idx="0">
                  <c:v>GOBIERNO LEGAL Y EFECTIVO</c:v>
                </c:pt>
              </c:strCache>
            </c:strRef>
          </c:cat>
          <c:val>
            <c:numRef>
              <c:f>HACIENDA!$B$3</c:f>
              <c:numCache>
                <c:formatCode>#,##0</c:formatCode>
                <c:ptCount val="1"/>
                <c:pt idx="0">
                  <c:v>31500000000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609-4A9E-A49F-24F7DC50200F}"/>
            </c:ext>
          </c:extLst>
        </c:ser>
        <c:ser>
          <c:idx val="1"/>
          <c:order val="1"/>
          <c:tx>
            <c:strRef>
              <c:f>HACIENDA!$C$2</c:f>
              <c:strCache>
                <c:ptCount val="1"/>
                <c:pt idx="0">
                  <c:v>PRESUPUESTO 2020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HACIENDA!$A$3</c:f>
              <c:strCache>
                <c:ptCount val="1"/>
                <c:pt idx="0">
                  <c:v>GOBIERNO LEGAL Y EFECTIVO</c:v>
                </c:pt>
              </c:strCache>
            </c:strRef>
          </c:cat>
          <c:val>
            <c:numRef>
              <c:f>HACIENDA!$C$3</c:f>
              <c:numCache>
                <c:formatCode>#,##0</c:formatCode>
                <c:ptCount val="1"/>
                <c:pt idx="0">
                  <c:v>31000000000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609-4A9E-A49F-24F7DC5020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3520568"/>
        <c:axId val="373519392"/>
      </c:barChart>
      <c:catAx>
        <c:axId val="3735205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crossAx val="373519392"/>
        <c:crosses val="autoZero"/>
        <c:auto val="1"/>
        <c:lblAlgn val="ctr"/>
        <c:lblOffset val="100"/>
        <c:noMultiLvlLbl val="0"/>
      </c:catAx>
      <c:valAx>
        <c:axId val="373519392"/>
        <c:scaling>
          <c:orientation val="minMax"/>
        </c:scaling>
        <c:delete val="0"/>
        <c:axPos val="t"/>
        <c:majorGridlines/>
        <c:numFmt formatCode="#,##0" sourceLinked="1"/>
        <c:majorTickMark val="none"/>
        <c:minorTickMark val="none"/>
        <c:tickLblPos val="none"/>
        <c:crossAx val="37352056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b="1"/>
          </a:pPr>
          <a:endParaRPr lang="es-CO"/>
        </a:p>
      </c:txPr>
    </c:legend>
    <c:plotVisOnly val="1"/>
    <c:dispBlanksAs val="gap"/>
    <c:showDLblsOverMax val="0"/>
  </c:chart>
  <c:txPr>
    <a:bodyPr/>
    <a:lstStyle/>
    <a:p>
      <a:pPr>
        <a:defRPr sz="1300"/>
      </a:pPr>
      <a:endParaRPr lang="es-CO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s-CO" sz="1600"/>
              <a:t>SECRETARÍA DE SALUD Y AMBIENTE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SALUD!$B$2</c:f>
              <c:strCache>
                <c:ptCount val="1"/>
                <c:pt idx="0">
                  <c:v>PRESUPUESTO 2019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SALUD!$A$3:$A$8</c:f>
              <c:strCache>
                <c:ptCount val="6"/>
                <c:pt idx="0">
                  <c:v>ATENCIÓN PRIORITARIA Y FOCALIZADA A GRUPOS DE POBLACIÓN VULNERABLE</c:v>
                </c:pt>
                <c:pt idx="1">
                  <c:v>LOS CAMINOS DE LA VIDA</c:v>
                </c:pt>
                <c:pt idx="2">
                  <c:v>ESPACIOS VERDES PARA LA DEMOCRACIA</c:v>
                </c:pt>
                <c:pt idx="3">
                  <c:v>GESTIÓN DEL RIESGO</c:v>
                </c:pt>
                <c:pt idx="4">
                  <c:v>AMBIENTE PARA LA CIUDADANÍA</c:v>
                </c:pt>
                <c:pt idx="5">
                  <c:v>SALUD PÚBLICA: SALUD PARA TODOS Y CON TODOS</c:v>
                </c:pt>
              </c:strCache>
            </c:strRef>
          </c:cat>
          <c:val>
            <c:numRef>
              <c:f>SALUD!$B$3:$B$8</c:f>
              <c:numCache>
                <c:formatCode>_(* #,##0_);_(* \(#,##0\);_(* "-"??_);_(@_)</c:formatCode>
                <c:ptCount val="6"/>
                <c:pt idx="0">
                  <c:v>483950000</c:v>
                </c:pt>
                <c:pt idx="1">
                  <c:v>828833573</c:v>
                </c:pt>
                <c:pt idx="2">
                  <c:v>3656876840</c:v>
                </c:pt>
                <c:pt idx="3">
                  <c:v>84000000</c:v>
                </c:pt>
                <c:pt idx="4">
                  <c:v>2636207660</c:v>
                </c:pt>
                <c:pt idx="5">
                  <c:v>194537894474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A94-4E10-B0D2-AF13DF246622}"/>
            </c:ext>
          </c:extLst>
        </c:ser>
        <c:ser>
          <c:idx val="1"/>
          <c:order val="1"/>
          <c:tx>
            <c:strRef>
              <c:f>SALUD!$C$2</c:f>
              <c:strCache>
                <c:ptCount val="1"/>
                <c:pt idx="0">
                  <c:v>PRESUPUESTO 2020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SALUD!$A$3:$A$8</c:f>
              <c:strCache>
                <c:ptCount val="6"/>
                <c:pt idx="0">
                  <c:v>ATENCIÓN PRIORITARIA Y FOCALIZADA A GRUPOS DE POBLACIÓN VULNERABLE</c:v>
                </c:pt>
                <c:pt idx="1">
                  <c:v>LOS CAMINOS DE LA VIDA</c:v>
                </c:pt>
                <c:pt idx="2">
                  <c:v>ESPACIOS VERDES PARA LA DEMOCRACIA</c:v>
                </c:pt>
                <c:pt idx="3">
                  <c:v>GESTIÓN DEL RIESGO</c:v>
                </c:pt>
                <c:pt idx="4">
                  <c:v>AMBIENTE PARA LA CIUDADANÍA</c:v>
                </c:pt>
                <c:pt idx="5">
                  <c:v>SALUD PÚBLICA: SALUD PARA TODOS Y CON TODOS</c:v>
                </c:pt>
              </c:strCache>
            </c:strRef>
          </c:cat>
          <c:val>
            <c:numRef>
              <c:f>SALUD!$C$3:$C$8</c:f>
              <c:numCache>
                <c:formatCode>_(* #,##0_);_(* \(#,##0\);_(* "-"??_);_(@_)</c:formatCode>
                <c:ptCount val="6"/>
                <c:pt idx="0">
                  <c:v>456000000</c:v>
                </c:pt>
                <c:pt idx="1">
                  <c:v>327600000</c:v>
                </c:pt>
                <c:pt idx="2">
                  <c:v>4031072840</c:v>
                </c:pt>
                <c:pt idx="3">
                  <c:v>80000000</c:v>
                </c:pt>
                <c:pt idx="4">
                  <c:v>20969851130</c:v>
                </c:pt>
                <c:pt idx="5">
                  <c:v>203687925046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A94-4E10-B0D2-AF13DF2466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3518608"/>
        <c:axId val="373516256"/>
      </c:barChart>
      <c:catAx>
        <c:axId val="3735186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crossAx val="373516256"/>
        <c:crosses val="autoZero"/>
        <c:auto val="1"/>
        <c:lblAlgn val="ctr"/>
        <c:lblOffset val="100"/>
        <c:noMultiLvlLbl val="0"/>
      </c:catAx>
      <c:valAx>
        <c:axId val="373516256"/>
        <c:scaling>
          <c:orientation val="minMax"/>
        </c:scaling>
        <c:delete val="0"/>
        <c:axPos val="t"/>
        <c:majorGridlines/>
        <c:numFmt formatCode="_(* #,##0_);_(* \(#,##0\);_(* &quot;-&quot;??_);_(@_)" sourceLinked="1"/>
        <c:majorTickMark val="none"/>
        <c:minorTickMark val="none"/>
        <c:tickLblPos val="none"/>
        <c:crossAx val="373518608"/>
        <c:crosses val="autoZero"/>
        <c:crossBetween val="between"/>
      </c:valAx>
      <c:spPr>
        <a:noFill/>
      </c:spPr>
    </c:plotArea>
    <c:legend>
      <c:legendPos val="b"/>
      <c:layout/>
      <c:overlay val="0"/>
      <c:txPr>
        <a:bodyPr/>
        <a:lstStyle/>
        <a:p>
          <a:pPr>
            <a:defRPr b="1"/>
          </a:pPr>
          <a:endParaRPr lang="es-CO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s-CO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s-CO" sz="1600"/>
              <a:t>INDERBU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INDERBU!$B$2</c:f>
              <c:strCache>
                <c:ptCount val="1"/>
                <c:pt idx="0">
                  <c:v>PRESUPUESTO 2019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INDERBU!$A$3:$A$5</c:f>
              <c:strCache>
                <c:ptCount val="3"/>
                <c:pt idx="0">
                  <c:v>GOBERNANZA URBANA</c:v>
                </c:pt>
                <c:pt idx="1">
                  <c:v>LOS CAMINOS DE LA VIDA</c:v>
                </c:pt>
                <c:pt idx="2">
                  <c:v>ACTIVIDAD FISICA, EDUCACION FISICA, RECREACION Y DEPORTE</c:v>
                </c:pt>
              </c:strCache>
            </c:strRef>
          </c:cat>
          <c:val>
            <c:numRef>
              <c:f>INDERBU!$B$3:$B$5</c:f>
              <c:numCache>
                <c:formatCode>_(* #,##0_);_(* \(#,##0\);_(* "-"??_);_(@_)</c:formatCode>
                <c:ptCount val="3"/>
                <c:pt idx="0" formatCode="#,##0">
                  <c:v>973131000</c:v>
                </c:pt>
                <c:pt idx="1">
                  <c:v>526759980</c:v>
                </c:pt>
                <c:pt idx="2">
                  <c:v>4788100199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21C-42E9-AF8D-29B09EDB7CB6}"/>
            </c:ext>
          </c:extLst>
        </c:ser>
        <c:ser>
          <c:idx val="1"/>
          <c:order val="1"/>
          <c:tx>
            <c:strRef>
              <c:f>INDERBU!$C$2</c:f>
              <c:strCache>
                <c:ptCount val="1"/>
                <c:pt idx="0">
                  <c:v>PRESUPUESTO 2020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INDERBU!$A$3:$A$5</c:f>
              <c:strCache>
                <c:ptCount val="3"/>
                <c:pt idx="0">
                  <c:v>GOBERNANZA URBANA</c:v>
                </c:pt>
                <c:pt idx="1">
                  <c:v>LOS CAMINOS DE LA VIDA</c:v>
                </c:pt>
                <c:pt idx="2">
                  <c:v>ACTIVIDAD FISICA, EDUCACION FISICA, RECREACION Y DEPORTE</c:v>
                </c:pt>
              </c:strCache>
            </c:strRef>
          </c:cat>
          <c:val>
            <c:numRef>
              <c:f>INDERBU!$C$3:$C$5</c:f>
              <c:numCache>
                <c:formatCode>_(* #,##0_);_(* \(#,##0\);_(* "-"??_);_(@_)</c:formatCode>
                <c:ptCount val="3"/>
                <c:pt idx="0" formatCode="#,##0">
                  <c:v>930000000</c:v>
                </c:pt>
                <c:pt idx="1">
                  <c:v>607967345</c:v>
                </c:pt>
                <c:pt idx="2">
                  <c:v>7356398057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21C-42E9-AF8D-29B09EDB7C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1720568"/>
        <c:axId val="371723704"/>
      </c:barChart>
      <c:catAx>
        <c:axId val="3717205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crossAx val="371723704"/>
        <c:crosses val="autoZero"/>
        <c:auto val="1"/>
        <c:lblAlgn val="ctr"/>
        <c:lblOffset val="100"/>
        <c:noMultiLvlLbl val="0"/>
      </c:catAx>
      <c:valAx>
        <c:axId val="371723704"/>
        <c:scaling>
          <c:orientation val="minMax"/>
        </c:scaling>
        <c:delete val="0"/>
        <c:axPos val="t"/>
        <c:majorGridlines/>
        <c:numFmt formatCode="#,##0" sourceLinked="1"/>
        <c:majorTickMark val="none"/>
        <c:minorTickMark val="none"/>
        <c:tickLblPos val="none"/>
        <c:crossAx val="371720568"/>
        <c:crosses val="autoZero"/>
        <c:crossBetween val="between"/>
      </c:valAx>
      <c:spPr>
        <a:noFill/>
      </c:spPr>
    </c:plotArea>
    <c:legend>
      <c:legendPos val="b"/>
      <c:layout/>
      <c:overlay val="0"/>
      <c:txPr>
        <a:bodyPr/>
        <a:lstStyle/>
        <a:p>
          <a:pPr>
            <a:defRPr b="1"/>
          </a:pPr>
          <a:endParaRPr lang="es-CO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s-CO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FBDA7517-6C64-42BE-8288-B892E4561952}" type="datetimeFigureOut">
              <a:rPr lang="es-CO" smtClean="0"/>
              <a:pPr/>
              <a:t>22/09/2019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AF63244B-9015-4278-AE70-17891A8800EE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4728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C63F1-41EC-47FF-8B28-8556164A5108}" type="datetimeFigureOut">
              <a:rPr lang="es-CO" smtClean="0"/>
              <a:pPr/>
              <a:t>22/09/2019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35469-FFFD-424E-BCEB-FFEC4900BA86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2957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C63F1-41EC-47FF-8B28-8556164A5108}" type="datetimeFigureOut">
              <a:rPr lang="es-CO" smtClean="0"/>
              <a:pPr/>
              <a:t>22/09/2019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35469-FFFD-424E-BCEB-FFEC4900BA86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76900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C63F1-41EC-47FF-8B28-8556164A5108}" type="datetimeFigureOut">
              <a:rPr lang="es-CO" smtClean="0"/>
              <a:pPr/>
              <a:t>22/09/2019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35469-FFFD-424E-BCEB-FFEC4900BA86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2842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C63F1-41EC-47FF-8B28-8556164A5108}" type="datetimeFigureOut">
              <a:rPr lang="es-CO" smtClean="0"/>
              <a:pPr/>
              <a:t>22/09/2019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35469-FFFD-424E-BCEB-FFEC4900BA86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8228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C63F1-41EC-47FF-8B28-8556164A5108}" type="datetimeFigureOut">
              <a:rPr lang="es-CO" smtClean="0"/>
              <a:pPr/>
              <a:t>22/09/2019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35469-FFFD-424E-BCEB-FFEC4900BA86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98496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C63F1-41EC-47FF-8B28-8556164A5108}" type="datetimeFigureOut">
              <a:rPr lang="es-CO" smtClean="0"/>
              <a:pPr/>
              <a:t>22/09/2019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35469-FFFD-424E-BCEB-FFEC4900BA86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8985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C63F1-41EC-47FF-8B28-8556164A5108}" type="datetimeFigureOut">
              <a:rPr lang="es-CO" smtClean="0"/>
              <a:pPr/>
              <a:t>22/09/2019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35469-FFFD-424E-BCEB-FFEC4900BA86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02724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C63F1-41EC-47FF-8B28-8556164A5108}" type="datetimeFigureOut">
              <a:rPr lang="es-CO" smtClean="0"/>
              <a:pPr/>
              <a:t>22/09/2019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35469-FFFD-424E-BCEB-FFEC4900BA86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07288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C63F1-41EC-47FF-8B28-8556164A5108}" type="datetimeFigureOut">
              <a:rPr lang="es-CO" smtClean="0"/>
              <a:pPr/>
              <a:t>22/09/2019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35469-FFFD-424E-BCEB-FFEC4900BA86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36004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C63F1-41EC-47FF-8B28-8556164A5108}" type="datetimeFigureOut">
              <a:rPr lang="es-CO" smtClean="0"/>
              <a:pPr/>
              <a:t>22/09/2019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35469-FFFD-424E-BCEB-FFEC4900BA86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7146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C63F1-41EC-47FF-8B28-8556164A5108}" type="datetimeFigureOut">
              <a:rPr lang="es-CO" smtClean="0"/>
              <a:pPr/>
              <a:t>22/09/2019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35469-FFFD-424E-BCEB-FFEC4900BA86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8173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C63F1-41EC-47FF-8B28-8556164A5108}" type="datetimeFigureOut">
              <a:rPr lang="es-CO" smtClean="0"/>
              <a:pPr/>
              <a:t>22/09/2019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35469-FFFD-424E-BCEB-FFEC4900BA86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858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Hoja_de_c_lculo_de_Microsoft_Excel13.xlsx"/><Relationship Id="rId5" Type="http://schemas.openxmlformats.org/officeDocument/2006/relationships/chart" Target="../charts/chart14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package" Target="../embeddings/Hoja_de_c_lculo_de_Microsoft_Excel15.xlsx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228" y="0"/>
            <a:ext cx="6081368" cy="658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6124974" y="1527342"/>
            <a:ext cx="5580852" cy="1966485"/>
          </a:xfrm>
        </p:spPr>
        <p:txBody>
          <a:bodyPr>
            <a:normAutofit/>
          </a:bodyPr>
          <a:lstStyle/>
          <a:p>
            <a:r>
              <a:rPr lang="es-ES" sz="3200" b="1" dirty="0"/>
              <a:t>POAI</a:t>
            </a:r>
            <a:endParaRPr lang="es-ES" sz="3200" dirty="0"/>
          </a:p>
          <a:p>
            <a:r>
              <a:rPr lang="es-ES" sz="3200" b="1" dirty="0"/>
              <a:t>Municipio de Bucaramanga </a:t>
            </a:r>
            <a:endParaRPr lang="es-ES" sz="3200" dirty="0"/>
          </a:p>
          <a:p>
            <a:r>
              <a:rPr lang="es-ES" sz="3200" b="1" dirty="0"/>
              <a:t>Comparativo </a:t>
            </a:r>
            <a:r>
              <a:rPr lang="es-ES" sz="3200" b="1" dirty="0" smtClean="0"/>
              <a:t>2019 </a:t>
            </a:r>
            <a:r>
              <a:rPr lang="es-ES" sz="3200" b="1" dirty="0"/>
              <a:t>- </a:t>
            </a:r>
            <a:r>
              <a:rPr lang="es-ES" sz="3200" b="1" dirty="0" smtClean="0"/>
              <a:t>2020</a:t>
            </a:r>
            <a:r>
              <a:rPr lang="es-ES" sz="3200" b="1" dirty="0"/>
              <a:t> </a:t>
            </a:r>
            <a:endParaRPr lang="es-ES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15400" y="5939057"/>
            <a:ext cx="32766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476" y="4554773"/>
            <a:ext cx="2182188" cy="1487301"/>
          </a:xfrm>
          <a:prstGeom prst="rect">
            <a:avLst/>
          </a:prstGeom>
        </p:spPr>
      </p:pic>
      <p:sp>
        <p:nvSpPr>
          <p:cNvPr id="6" name="4 Subtítulo"/>
          <p:cNvSpPr txBox="1">
            <a:spLocks/>
          </p:cNvSpPr>
          <p:nvPr/>
        </p:nvSpPr>
        <p:spPr>
          <a:xfrm>
            <a:off x="6172144" y="3072268"/>
            <a:ext cx="5580852" cy="1966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3200" b="1" dirty="0"/>
          </a:p>
          <a:p>
            <a:r>
              <a:rPr lang="es-ES" sz="3200" b="1" dirty="0"/>
              <a:t>Secretaría de Planeación Municipal 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250307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5650" y="0"/>
            <a:ext cx="8896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08" y="5314249"/>
            <a:ext cx="2182188" cy="1487301"/>
          </a:xfrm>
          <a:prstGeom prst="rect">
            <a:avLst/>
          </a:prstGeom>
        </p:spPr>
      </p:pic>
      <p:graphicFrame>
        <p:nvGraphicFramePr>
          <p:cNvPr id="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3198823"/>
              </p:ext>
            </p:extLst>
          </p:nvPr>
        </p:nvGraphicFramePr>
        <p:xfrm>
          <a:off x="5869859" y="368709"/>
          <a:ext cx="6322142" cy="570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383811"/>
              </p:ext>
            </p:extLst>
          </p:nvPr>
        </p:nvGraphicFramePr>
        <p:xfrm>
          <a:off x="421216" y="824036"/>
          <a:ext cx="5449005" cy="192024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267490"/>
                <a:gridCol w="1631186"/>
                <a:gridCol w="1550329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COMPONENTE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PRESUPUESTO 2019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PRESUPUESTO 2020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GOBERNANZA URBANA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973.131.000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930.000.000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LOS CAMINOS DE LA VIDA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</a:rPr>
                        <a:t>                         526.759.980 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                      607.967.345 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ACTIVIDAD FISICA, EDUCACION FISICA, RECREACION Y DEPORTE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                     4.788.100.199 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</a:rPr>
                        <a:t>                   7.356.398.057 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SUBTOTAL INDERBU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                     6.287.991.179 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                   8.894.365.402 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095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5650" y="0"/>
            <a:ext cx="8896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08" y="5314249"/>
            <a:ext cx="2182188" cy="1487301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122001"/>
              </p:ext>
            </p:extLst>
          </p:nvPr>
        </p:nvGraphicFramePr>
        <p:xfrm>
          <a:off x="714728" y="376856"/>
          <a:ext cx="6848829" cy="1494842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849997"/>
                <a:gridCol w="2050230"/>
                <a:gridCol w="1948602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COMPONENTE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PRESUPUESTO 2019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PRESUPUESTO 2020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GOBIERNO LEGAL Y EFECTIVO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</a:rPr>
                        <a:t>0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80.000.000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</a:rPr>
                        <a:t>GOBERNANZA URBANA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</a:rPr>
                        <a:t>1.143.025.563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700.000.000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42804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</a:rPr>
                        <a:t>CIUDADANAS Y CIUDADANOS INTELIGENTES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</a:rPr>
                        <a:t>17.863.617.027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17.578.985.362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 smtClean="0">
                          <a:effectLst/>
                        </a:rPr>
                        <a:t>RED DE ESPACIO PÚBLICO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</a:rPr>
                        <a:t>0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3.275.000.000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SUBTOTAL CULTURA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19.006.642.590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21.633.985.362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9741259"/>
              </p:ext>
            </p:extLst>
          </p:nvPr>
        </p:nvGraphicFramePr>
        <p:xfrm>
          <a:off x="2321796" y="1964442"/>
          <a:ext cx="6771404" cy="4696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3095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5650" y="0"/>
            <a:ext cx="8896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08" y="5314249"/>
            <a:ext cx="2182188" cy="1487301"/>
          </a:xfrm>
          <a:prstGeom prst="rect">
            <a:avLst/>
          </a:prstGeom>
        </p:spPr>
      </p:pic>
      <p:graphicFrame>
        <p:nvGraphicFramePr>
          <p:cNvPr id="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2726159"/>
              </p:ext>
            </p:extLst>
          </p:nvPr>
        </p:nvGraphicFramePr>
        <p:xfrm>
          <a:off x="3295650" y="1858297"/>
          <a:ext cx="7057718" cy="3952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991305"/>
              </p:ext>
            </p:extLst>
          </p:nvPr>
        </p:nvGraphicFramePr>
        <p:xfrm>
          <a:off x="263172" y="459687"/>
          <a:ext cx="5550606" cy="64008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309769"/>
                <a:gridCol w="1661600"/>
                <a:gridCol w="1579237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COMPONENTE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PRESUPUESTO 2019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PRESUPUESTO 2020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</a:rPr>
                        <a:t>HOGARES FELICES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</a:rPr>
                        <a:t>7.080.000.000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10.532.978.648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SUBTOTAL INVISBU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 smtClean="0">
                          <a:effectLst/>
                        </a:rPr>
                        <a:t>7.080.000.000 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 smtClean="0">
                          <a:effectLst/>
                        </a:rPr>
                        <a:t>10.532.978.648 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356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5650" y="0"/>
            <a:ext cx="8896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08" y="5314249"/>
            <a:ext cx="2182188" cy="1487301"/>
          </a:xfrm>
          <a:prstGeom prst="rect">
            <a:avLst/>
          </a:prstGeom>
        </p:spPr>
      </p:pic>
      <p:graphicFrame>
        <p:nvGraphicFramePr>
          <p:cNvPr id="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8371005"/>
              </p:ext>
            </p:extLst>
          </p:nvPr>
        </p:nvGraphicFramePr>
        <p:xfrm>
          <a:off x="6234016" y="642920"/>
          <a:ext cx="5476567" cy="5397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459513"/>
              </p:ext>
            </p:extLst>
          </p:nvPr>
        </p:nvGraphicFramePr>
        <p:xfrm>
          <a:off x="588080" y="612794"/>
          <a:ext cx="5415139" cy="1543383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253397"/>
                <a:gridCol w="1621048"/>
                <a:gridCol w="1540694"/>
              </a:tblGrid>
              <a:tr h="51446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COMPONENTE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PRESUPUESTO 2019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PRESUPUESTO 2020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51446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</a:rPr>
                        <a:t>GOBIERNO PARTICIPATIVO Y ABIERTO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</a:rPr>
                        <a:t>                         200.000.000 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</a:rPr>
                        <a:t>                      200.000.000 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51446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SUBTOTAL SECRETARÍA JURÍDICA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                         200.000.000 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                      200.000.000 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356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5650" y="0"/>
            <a:ext cx="8896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08" y="5314249"/>
            <a:ext cx="2182188" cy="1487301"/>
          </a:xfrm>
          <a:prstGeom prst="rect">
            <a:avLst/>
          </a:prstGeom>
        </p:spPr>
      </p:pic>
      <p:graphicFrame>
        <p:nvGraphicFramePr>
          <p:cNvPr id="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574410"/>
              </p:ext>
            </p:extLst>
          </p:nvPr>
        </p:nvGraphicFramePr>
        <p:xfrm>
          <a:off x="3805084" y="1504335"/>
          <a:ext cx="8155858" cy="4675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561782"/>
              </p:ext>
            </p:extLst>
          </p:nvPr>
        </p:nvGraphicFramePr>
        <p:xfrm>
          <a:off x="545394" y="948267"/>
          <a:ext cx="5471584" cy="1480203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276885"/>
                <a:gridCol w="1637945"/>
                <a:gridCol w="1556754"/>
              </a:tblGrid>
              <a:tr h="49340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COMPONENTE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PRESUPUESTO 2019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PRESUPUESTO 2020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49340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</a:rPr>
                        <a:t>FORTALECIMIENTO EMPRESARIAL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3.830.264.421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4.203.640.516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49340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SUBTOTAL IMEBU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                     3.830.264.421 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                   4.203.640.516 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356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5650" y="0"/>
            <a:ext cx="8896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08" y="5314249"/>
            <a:ext cx="2182188" cy="1487301"/>
          </a:xfrm>
          <a:prstGeom prst="rect">
            <a:avLst/>
          </a:prstGeom>
        </p:spPr>
      </p:pic>
      <p:sp>
        <p:nvSpPr>
          <p:cNvPr id="4" name="Título 2"/>
          <p:cNvSpPr txBox="1">
            <a:spLocks/>
          </p:cNvSpPr>
          <p:nvPr/>
        </p:nvSpPr>
        <p:spPr>
          <a:xfrm>
            <a:off x="1505857" y="147414"/>
            <a:ext cx="8987971" cy="5783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400" b="1" dirty="0"/>
              <a:t>PRESUPUESTO </a:t>
            </a:r>
            <a:r>
              <a:rPr lang="es-CO" sz="2400" b="1" dirty="0" smtClean="0"/>
              <a:t>2020 </a:t>
            </a:r>
            <a:r>
              <a:rPr lang="es-CO" sz="2400" b="1" dirty="0"/>
              <a:t>- FUENTES Y DEPENDENCIAS </a:t>
            </a: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6985949"/>
              </p:ext>
            </p:extLst>
          </p:nvPr>
        </p:nvGraphicFramePr>
        <p:xfrm>
          <a:off x="5834772" y="3667389"/>
          <a:ext cx="6357228" cy="3190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020460"/>
              </p:ext>
            </p:extLst>
          </p:nvPr>
        </p:nvGraphicFramePr>
        <p:xfrm>
          <a:off x="139608" y="873131"/>
          <a:ext cx="6656303" cy="2651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Hoja de cálculo" r:id="rId6" imgW="7734300" imgH="2876588" progId="Excel.Sheet.12">
                  <p:embed/>
                </p:oleObj>
              </mc:Choice>
              <mc:Fallback>
                <p:oleObj name="Hoja de cálculo" r:id="rId6" imgW="7734300" imgH="287658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9608" y="873131"/>
                        <a:ext cx="6656303" cy="26519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356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5650" y="0"/>
            <a:ext cx="8896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08" y="5314249"/>
            <a:ext cx="2182188" cy="1487301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39213" y="147414"/>
            <a:ext cx="11651226" cy="578303"/>
          </a:xfrm>
        </p:spPr>
        <p:txBody>
          <a:bodyPr>
            <a:normAutofit/>
          </a:bodyPr>
          <a:lstStyle/>
          <a:p>
            <a:pPr algn="ctr"/>
            <a:r>
              <a:rPr lang="es-CO" sz="2800" b="1" dirty="0"/>
              <a:t>PARTICIPACIÓN PORCENTUAL PRESUPUESTO </a:t>
            </a:r>
            <a:r>
              <a:rPr lang="es-CO" sz="2800" b="1" dirty="0" smtClean="0"/>
              <a:t>2020 </a:t>
            </a:r>
            <a:r>
              <a:rPr lang="es-CO" sz="2800" b="1" dirty="0"/>
              <a:t>POR DEPENDENCIA</a:t>
            </a:r>
          </a:p>
        </p:txBody>
      </p:sp>
      <p:graphicFrame>
        <p:nvGraphicFramePr>
          <p:cNvPr id="7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9112196"/>
              </p:ext>
            </p:extLst>
          </p:nvPr>
        </p:nvGraphicFramePr>
        <p:xfrm>
          <a:off x="1964268" y="903111"/>
          <a:ext cx="8094132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7679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5650" y="-19050"/>
            <a:ext cx="88963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3" y="5838906"/>
            <a:ext cx="1495228" cy="1019094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05857" y="147414"/>
            <a:ext cx="8987971" cy="578303"/>
          </a:xfrm>
        </p:spPr>
        <p:txBody>
          <a:bodyPr>
            <a:normAutofit/>
          </a:bodyPr>
          <a:lstStyle/>
          <a:p>
            <a:pPr algn="ctr"/>
            <a:r>
              <a:rPr lang="es-CO" sz="2800" b="1" dirty="0"/>
              <a:t>PRESUPUESTO </a:t>
            </a:r>
            <a:r>
              <a:rPr lang="es-CO" sz="2800" b="1" dirty="0" smtClean="0"/>
              <a:t>2019 - 2020 POR </a:t>
            </a:r>
            <a:r>
              <a:rPr lang="es-CO" sz="2800" b="1" dirty="0"/>
              <a:t>DEPENDENCIAS </a:t>
            </a:r>
          </a:p>
        </p:txBody>
      </p:sp>
      <p:graphicFrame>
        <p:nvGraphicFramePr>
          <p:cNvPr id="10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6281885"/>
              </p:ext>
            </p:extLst>
          </p:nvPr>
        </p:nvGraphicFramePr>
        <p:xfrm>
          <a:off x="6679142" y="624117"/>
          <a:ext cx="5377391" cy="6132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432552"/>
              </p:ext>
            </p:extLst>
          </p:nvPr>
        </p:nvGraphicFramePr>
        <p:xfrm>
          <a:off x="282928" y="866123"/>
          <a:ext cx="6309783" cy="529761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844800"/>
                <a:gridCol w="1384300"/>
                <a:gridCol w="1219200"/>
                <a:gridCol w="861483"/>
              </a:tblGrid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u="none" strike="noStrike" dirty="0">
                          <a:effectLst/>
                        </a:rPr>
                        <a:t>DEPENDENCIA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u="none" strike="noStrike">
                          <a:effectLst/>
                        </a:rPr>
                        <a:t>TOTAL 2019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u="none" strike="noStrike">
                          <a:effectLst/>
                        </a:rPr>
                        <a:t>TOTAL 2020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u="none" strike="noStrike" dirty="0">
                          <a:effectLst/>
                        </a:rPr>
                        <a:t>VARIACIÓN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s-CO" sz="1200" u="none" strike="noStrike" dirty="0">
                          <a:effectLst/>
                        </a:rPr>
                        <a:t>SECRETARÍA ADMINISTRATIVA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u="none" strike="noStrike" dirty="0">
                          <a:effectLst/>
                        </a:rPr>
                        <a:t>                  2.261.000.000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u="none" strike="noStrike" dirty="0">
                          <a:effectLst/>
                        </a:rPr>
                        <a:t>            1.980.000.000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-12%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s-CO" sz="1200" u="none" strike="noStrike" dirty="0">
                          <a:effectLst/>
                        </a:rPr>
                        <a:t>SECRETARIA DE EDUCACIÓN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u="none" strike="noStrike" dirty="0">
                          <a:effectLst/>
                        </a:rPr>
                        <a:t>246.441.250.036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u="none" strike="noStrike">
                          <a:effectLst/>
                        </a:rPr>
                        <a:t>        314.634.262.581 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28%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s-CO" sz="1200" u="none" strike="noStrike" dirty="0">
                          <a:effectLst/>
                        </a:rPr>
                        <a:t>SECRETARIA DE INFRAESTRUCTURA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u="none" strike="noStrike">
                          <a:effectLst/>
                        </a:rPr>
                        <a:t>             126.364.854.244 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u="none" strike="noStrike">
                          <a:effectLst/>
                        </a:rPr>
                        <a:t>        126.364.854.244 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0%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s-CO" sz="1200" u="none" strike="noStrike" dirty="0">
                          <a:effectLst/>
                        </a:rPr>
                        <a:t>SECRETARIA DE DESARROLLO SOCIAL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u="none" strike="noStrike" dirty="0">
                          <a:effectLst/>
                        </a:rPr>
                        <a:t>                21.208.215.000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u="none" strike="noStrike">
                          <a:effectLst/>
                        </a:rPr>
                        <a:t>          21.208.215.000 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0%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s-CO" sz="1200" u="none" strike="noStrike" dirty="0">
                          <a:effectLst/>
                        </a:rPr>
                        <a:t>SECRETARIA DEL INTERIOR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u="none" strike="noStrike" dirty="0">
                          <a:effectLst/>
                        </a:rPr>
                        <a:t>                20.933.437.029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u="none" strike="noStrike">
                          <a:effectLst/>
                        </a:rPr>
                        <a:t>          20.933.437.029 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0%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s-CO" sz="1200" u="none" strike="noStrike" dirty="0">
                          <a:effectLst/>
                        </a:rPr>
                        <a:t>SECRETARIA DE PLANEACIÓN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u="none" strike="noStrike" dirty="0">
                          <a:effectLst/>
                        </a:rPr>
                        <a:t>2.937.475.000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u="none" strike="noStrike" dirty="0">
                          <a:effectLst/>
                        </a:rPr>
                        <a:t>            2.937.475.000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0%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s-CO" sz="1200" u="none" strike="noStrike" dirty="0">
                          <a:effectLst/>
                        </a:rPr>
                        <a:t>SECRETARIA DE HACIENDA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u="none" strike="noStrike" dirty="0">
                          <a:effectLst/>
                        </a:rPr>
                        <a:t>                31.500.000.000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u="none" strike="noStrike" dirty="0">
                          <a:effectLst/>
                        </a:rPr>
                        <a:t>          31.000.000.000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-2%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s-CO" sz="1200" u="none" strike="noStrike" dirty="0">
                          <a:effectLst/>
                        </a:rPr>
                        <a:t>SECRETARIA DE SALUD Y AMBIENTE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u="none" strike="noStrike">
                          <a:effectLst/>
                        </a:rPr>
                        <a:t>             202.227.762.547 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u="none" strike="noStrike" dirty="0">
                          <a:effectLst/>
                        </a:rPr>
                        <a:t>        229.552.449.016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14%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s-CO" sz="1200" u="none" strike="noStrike" dirty="0">
                          <a:effectLst/>
                        </a:rPr>
                        <a:t>INDERBU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u="none" strike="noStrike">
                          <a:effectLst/>
                        </a:rPr>
                        <a:t>                  6.287.991.179 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u="none" strike="noStrike" dirty="0">
                          <a:effectLst/>
                        </a:rPr>
                        <a:t>            8.894.365.402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41%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s-CO" sz="1200" u="none" strike="noStrike" dirty="0">
                          <a:effectLst/>
                        </a:rPr>
                        <a:t>INSTITUTO MUNICIPAL DE CULTURA Y TURISMO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u="none" strike="noStrike">
                          <a:effectLst/>
                        </a:rPr>
                        <a:t>                19.006.642.590 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u="none" strike="noStrike" dirty="0">
                          <a:effectLst/>
                        </a:rPr>
                        <a:t>          21.633.985.362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14%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s-CO" sz="1200" u="none" strike="noStrike" dirty="0">
                          <a:effectLst/>
                        </a:rPr>
                        <a:t>INVISBU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u="none" strike="noStrike">
                          <a:effectLst/>
                        </a:rPr>
                        <a:t>                  7.080.000.000 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u="none" strike="noStrike" dirty="0">
                          <a:effectLst/>
                        </a:rPr>
                        <a:t>          10.532.978.648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49%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s-CO" sz="1200" u="none" strike="noStrike" dirty="0">
                          <a:effectLst/>
                        </a:rPr>
                        <a:t>SECRETARIA JURÍDICA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u="none" strike="noStrike">
                          <a:effectLst/>
                        </a:rPr>
                        <a:t>                      200.000.000 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u="none" strike="noStrike" dirty="0">
                          <a:effectLst/>
                        </a:rPr>
                        <a:t>                200.000.000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0%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s-CO" sz="1200" u="none" strike="noStrike" dirty="0">
                          <a:effectLst/>
                        </a:rPr>
                        <a:t>INSTITUTO MUNICIPAL DEL EMPLEO (IMEBU)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u="none" strike="noStrike">
                          <a:effectLst/>
                        </a:rPr>
                        <a:t>                  3.830.264.421 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u="none" strike="noStrike" dirty="0">
                          <a:effectLst/>
                        </a:rPr>
                        <a:t>            4.203.640.516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10%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336990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u="none" strike="noStrike" dirty="0">
                          <a:effectLst/>
                        </a:rPr>
                        <a:t>TOTAL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u="none" strike="noStrike" dirty="0">
                          <a:effectLst/>
                        </a:rPr>
                        <a:t>690.278.892.047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u="none" strike="noStrike" dirty="0">
                          <a:effectLst/>
                        </a:rPr>
                        <a:t>794.075.662.798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15%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55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5650" y="-19050"/>
            <a:ext cx="88963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08" y="5314249"/>
            <a:ext cx="2182188" cy="1487301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829414" y="288094"/>
            <a:ext cx="8987971" cy="578303"/>
          </a:xfrm>
        </p:spPr>
        <p:txBody>
          <a:bodyPr>
            <a:normAutofit/>
          </a:bodyPr>
          <a:lstStyle/>
          <a:p>
            <a:pPr algn="ctr"/>
            <a:r>
              <a:rPr lang="es-CO" sz="2800" b="1" dirty="0"/>
              <a:t>PRESUPUESTO </a:t>
            </a:r>
            <a:r>
              <a:rPr lang="es-CO" sz="2800" b="1" dirty="0" smtClean="0"/>
              <a:t>2019-2020 </a:t>
            </a:r>
            <a:r>
              <a:rPr lang="es-CO" sz="2800" b="1" dirty="0"/>
              <a:t>POR FUENTES DE FINANCIACIÓN </a:t>
            </a:r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6900647"/>
              </p:ext>
            </p:extLst>
          </p:nvPr>
        </p:nvGraphicFramePr>
        <p:xfrm>
          <a:off x="327378" y="1456268"/>
          <a:ext cx="11458222" cy="3404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Hoja de cálculo" r:id="rId5" imgW="11106150" imgH="2866987" progId="Excel.Sheet.12">
                  <p:embed/>
                </p:oleObj>
              </mc:Choice>
              <mc:Fallback>
                <p:oleObj name="Hoja de cálculo" r:id="rId5" imgW="11106150" imgH="286698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7378" y="1456268"/>
                        <a:ext cx="11458222" cy="34046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531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5650" y="0"/>
            <a:ext cx="88963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08" y="5314249"/>
            <a:ext cx="2182188" cy="1487301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05857" y="147414"/>
            <a:ext cx="8987971" cy="578303"/>
          </a:xfrm>
        </p:spPr>
        <p:txBody>
          <a:bodyPr>
            <a:normAutofit/>
          </a:bodyPr>
          <a:lstStyle/>
          <a:p>
            <a:pPr algn="ctr"/>
            <a:r>
              <a:rPr lang="es-CO" sz="2800" b="1" dirty="0"/>
              <a:t>PRESUPUESTO </a:t>
            </a:r>
            <a:r>
              <a:rPr lang="es-CO" sz="2800" b="1" dirty="0" smtClean="0"/>
              <a:t>2019-2020 </a:t>
            </a:r>
            <a:r>
              <a:rPr lang="es-CO" sz="2800" b="1" dirty="0"/>
              <a:t>POR FUENTES DE FINANCIACIÓN 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1949941"/>
              </p:ext>
            </p:extLst>
          </p:nvPr>
        </p:nvGraphicFramePr>
        <p:xfrm>
          <a:off x="265087" y="1230490"/>
          <a:ext cx="5734755" cy="3917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4434688"/>
              </p:ext>
            </p:extLst>
          </p:nvPr>
        </p:nvGraphicFramePr>
        <p:xfrm>
          <a:off x="6670145" y="1354666"/>
          <a:ext cx="5059011" cy="3668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1628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5650" y="-19050"/>
            <a:ext cx="88963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08" y="5314249"/>
            <a:ext cx="2182188" cy="1487301"/>
          </a:xfrm>
          <a:prstGeom prst="rect">
            <a:avLst/>
          </a:prstGeom>
        </p:spPr>
      </p:pic>
      <p:graphicFrame>
        <p:nvGraphicFramePr>
          <p:cNvPr id="6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7955360"/>
              </p:ext>
            </p:extLst>
          </p:nvPr>
        </p:nvGraphicFramePr>
        <p:xfrm>
          <a:off x="6150077" y="103239"/>
          <a:ext cx="5767217" cy="5928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737126"/>
              </p:ext>
            </p:extLst>
          </p:nvPr>
        </p:nvGraphicFramePr>
        <p:xfrm>
          <a:off x="466372" y="1236786"/>
          <a:ext cx="5144206" cy="224019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045233"/>
                <a:gridCol w="1471299"/>
                <a:gridCol w="1627674"/>
              </a:tblGrid>
              <a:tr h="24891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  <a:latin typeface="+mn-lt"/>
                        </a:rPr>
                        <a:t>COMPONENTE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  <a:latin typeface="+mn-lt"/>
                        </a:rPr>
                        <a:t>PRESUPUESTO 2019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  <a:latin typeface="+mn-lt"/>
                        </a:rPr>
                        <a:t>PRESUPUESTO 2020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49782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  <a:latin typeface="+mn-lt"/>
                        </a:rPr>
                        <a:t>GOBIERNO PARTICIPATIVO Y ABIERTO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  <a:latin typeface="+mn-lt"/>
                        </a:rPr>
                        <a:t>        </a:t>
                      </a:r>
                      <a:r>
                        <a:rPr lang="es-CO" sz="1400" u="none" strike="noStrike" dirty="0" smtClean="0">
                          <a:effectLst/>
                          <a:latin typeface="+mn-lt"/>
                        </a:rPr>
                        <a:t>1.000.000.000 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  <a:latin typeface="+mn-lt"/>
                        </a:rPr>
                        <a:t>    </a:t>
                      </a:r>
                      <a:r>
                        <a:rPr lang="es-CO" sz="1400" u="none" strike="noStrike" dirty="0" smtClean="0">
                          <a:effectLst/>
                          <a:latin typeface="+mn-lt"/>
                        </a:rPr>
                        <a:t>500.000.000 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49782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  <a:latin typeface="+mn-lt"/>
                        </a:rPr>
                        <a:t>GOBIERNO LEGAL Y EFECTIVO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  <a:latin typeface="+mn-lt"/>
                        </a:rPr>
                        <a:t>   </a:t>
                      </a:r>
                      <a:r>
                        <a:rPr lang="es-CO" sz="1400" u="none" strike="noStrike" dirty="0" smtClean="0">
                          <a:effectLst/>
                          <a:latin typeface="+mn-lt"/>
                        </a:rPr>
                        <a:t>511.000.000 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smtClean="0">
                          <a:effectLst/>
                          <a:latin typeface="+mn-lt"/>
                        </a:rPr>
                        <a:t>480.000.000 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49782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  <a:latin typeface="+mn-lt"/>
                        </a:rPr>
                        <a:t>GOBIERNO MUNICIPAL EN LINEA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smtClean="0">
                          <a:effectLst/>
                          <a:latin typeface="+mn-lt"/>
                        </a:rPr>
                        <a:t>750.000.000 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smtClean="0">
                          <a:effectLst/>
                          <a:latin typeface="+mn-lt"/>
                        </a:rPr>
                        <a:t>1.000.000.000 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49782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  <a:latin typeface="+mn-lt"/>
                        </a:rPr>
                        <a:t>SUBTOTAL SECRETARÍA ADMINISTRATIVA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 smtClean="0">
                          <a:effectLst/>
                          <a:latin typeface="+mn-lt"/>
                        </a:rPr>
                        <a:t>2.261.000.000 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  <a:latin typeface="+mn-lt"/>
                        </a:rPr>
                        <a:t>    </a:t>
                      </a:r>
                      <a:r>
                        <a:rPr lang="es-CO" sz="1400" b="1" u="none" strike="noStrike" dirty="0" smtClean="0">
                          <a:effectLst/>
                          <a:latin typeface="+mn-lt"/>
                        </a:rPr>
                        <a:t>1.980.000.000 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307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5650" y="-19050"/>
            <a:ext cx="88963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08" y="5314249"/>
            <a:ext cx="2182188" cy="148730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9475" y="1531796"/>
            <a:ext cx="9144000" cy="2387600"/>
          </a:xfrm>
        </p:spPr>
        <p:txBody>
          <a:bodyPr>
            <a:normAutofit/>
          </a:bodyPr>
          <a:lstStyle/>
          <a:p>
            <a:r>
              <a:rPr lang="es-CO" b="1" dirty="0">
                <a:latin typeface="Cambria" panose="02040503050406030204" pitchFamily="18" charset="0"/>
              </a:rPr>
              <a:t>GRACIAS!</a:t>
            </a:r>
          </a:p>
        </p:txBody>
      </p:sp>
    </p:spTree>
    <p:extLst>
      <p:ext uri="{BB962C8B-B14F-4D97-AF65-F5344CB8AC3E}">
        <p14:creationId xmlns:p14="http://schemas.microsoft.com/office/powerpoint/2010/main" val="367543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5650" y="-19050"/>
            <a:ext cx="88963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08" y="5314249"/>
            <a:ext cx="2182188" cy="1487301"/>
          </a:xfrm>
          <a:prstGeom prst="rect">
            <a:avLst/>
          </a:prstGeom>
        </p:spPr>
      </p:pic>
      <p:graphicFrame>
        <p:nvGraphicFramePr>
          <p:cNvPr id="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3840919"/>
              </p:ext>
            </p:extLst>
          </p:nvPr>
        </p:nvGraphicFramePr>
        <p:xfrm>
          <a:off x="1973470" y="1918306"/>
          <a:ext cx="6812354" cy="4883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896550"/>
              </p:ext>
            </p:extLst>
          </p:nvPr>
        </p:nvGraphicFramePr>
        <p:xfrm>
          <a:off x="447982" y="406399"/>
          <a:ext cx="5695335" cy="128016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369995">
                  <a:extLst>
                    <a:ext uri="{9D8B030D-6E8A-4147-A177-3AD203B41FA5}">
                      <a16:colId xmlns:a16="http://schemas.microsoft.com/office/drawing/2014/main" xmlns="" val="277887208"/>
                    </a:ext>
                  </a:extLst>
                </a:gridCol>
                <a:gridCol w="1704926">
                  <a:extLst>
                    <a:ext uri="{9D8B030D-6E8A-4147-A177-3AD203B41FA5}">
                      <a16:colId xmlns:a16="http://schemas.microsoft.com/office/drawing/2014/main" xmlns="" val="1215414872"/>
                    </a:ext>
                  </a:extLst>
                </a:gridCol>
                <a:gridCol w="1620414">
                  <a:extLst>
                    <a:ext uri="{9D8B030D-6E8A-4147-A177-3AD203B41FA5}">
                      <a16:colId xmlns:a16="http://schemas.microsoft.com/office/drawing/2014/main" xmlns="" val="1844366740"/>
                    </a:ext>
                  </a:extLst>
                </a:gridCol>
              </a:tblGrid>
              <a:tr h="11650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COMPONENTE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844769222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EDUCACION BUCARAMANGA EDUCADA, CULTA E INNOVADORA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246.441.250.036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314.634.262.581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98296346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SUBTOTAL SECRETARÍA DE EDUCACIÓN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246.441.250.036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314.634.262.581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630876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307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5650" y="-19050"/>
            <a:ext cx="88963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08" y="5314249"/>
            <a:ext cx="2182188" cy="1487301"/>
          </a:xfrm>
          <a:prstGeom prst="rect">
            <a:avLst/>
          </a:prstGeom>
        </p:spPr>
      </p:pic>
      <p:graphicFrame>
        <p:nvGraphicFramePr>
          <p:cNvPr id="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1375903"/>
              </p:ext>
            </p:extLst>
          </p:nvPr>
        </p:nvGraphicFramePr>
        <p:xfrm>
          <a:off x="-1" y="-19050"/>
          <a:ext cx="6580909" cy="682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662225"/>
              </p:ext>
            </p:extLst>
          </p:nvPr>
        </p:nvGraphicFramePr>
        <p:xfrm>
          <a:off x="6934905" y="745066"/>
          <a:ext cx="4914900" cy="388620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045233"/>
                <a:gridCol w="1471299"/>
                <a:gridCol w="1398368"/>
              </a:tblGrid>
              <a:tr h="17280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COMPONENTE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>
                          <a:effectLst/>
                        </a:rPr>
                        <a:t>PRESUPUESTO 2019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PRESUPUESTO 2020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</a:rPr>
                        <a:t>GOBIERNO LEGAL Y EFECTIVO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</a:rPr>
                        <a:t>                     4.200.000.000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</a:rPr>
                        <a:t>                   2.000.000.000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</a:rPr>
                        <a:t>GOBIERNO MUNICIPAL EN LÍNEA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</a:rPr>
                        <a:t>                                             -   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</a:rPr>
                        <a:t>                   7.869.040.194 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</a:rPr>
                        <a:t>GOBERNANZA URBANA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</a:rPr>
                        <a:t>                     2.500.000.000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</a:rPr>
                        <a:t>                   2.600.000.000 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</a:rPr>
                        <a:t>LOS CAMINOS DE LA VIDA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</a:rPr>
                        <a:t>                                             -  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</a:rPr>
                        <a:t>                      500.000.000 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</a:rPr>
                        <a:t>SALUD PÚBLICA: SALUD PARA TODOS Y CON TODOS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</a:rPr>
                        <a:t>                     8.889.582.154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</a:rPr>
                        <a:t>                                          -   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</a:rPr>
                        <a:t>CIUDADANAS Y CIUDADANOS INTELIGENTES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</a:rPr>
                        <a:t>                                             -  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</a:rPr>
                        <a:t>                   2.500.000.000 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</a:rPr>
                        <a:t>RED DE ESPACIO PÚBLICO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</a:rPr>
                        <a:t>                   71.012.259.986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</a:rPr>
                        <a:t>                18.102.161.194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</a:rPr>
                        <a:t>MOVILIDAD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</a:rPr>
                        <a:t>                   65.731.095.000 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</a:rPr>
                        <a:t>                40.242.952.124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</a:rPr>
                        <a:t>SERVICIOS PÚBLICOS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</a:rPr>
                        <a:t>                   86.127.064.250 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</a:rPr>
                        <a:t>                52.550.700.732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SUBTOTAL SECRETARÍA DE INFRAESTRUCTURA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                238.460.001.390 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              126.364.854.244 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095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5650" y="0"/>
            <a:ext cx="8896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08" y="5314249"/>
            <a:ext cx="2182188" cy="1487301"/>
          </a:xfrm>
          <a:prstGeom prst="rect">
            <a:avLst/>
          </a:prstGeom>
        </p:spPr>
      </p:pic>
      <p:graphicFrame>
        <p:nvGraphicFramePr>
          <p:cNvPr id="7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8507356"/>
              </p:ext>
            </p:extLst>
          </p:nvPr>
        </p:nvGraphicFramePr>
        <p:xfrm>
          <a:off x="5694219" y="0"/>
          <a:ext cx="6234545" cy="6262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127117"/>
              </p:ext>
            </p:extLst>
          </p:nvPr>
        </p:nvGraphicFramePr>
        <p:xfrm>
          <a:off x="342195" y="638334"/>
          <a:ext cx="5144205" cy="341376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045233"/>
                <a:gridCol w="1563683"/>
                <a:gridCol w="1535289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COMPONENTE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PRESUPUESTO 2019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PRESUPUESTO 2020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</a:rPr>
                        <a:t>GOBIERNO PARTICIPATIVO Y ABIERTO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</a:rPr>
                        <a:t>                     2.970.290.020 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</a:rPr>
                        <a:t>                   2.994.900.000 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</a:rPr>
                        <a:t>GOBIERNO LEGAL Y EFECTIVO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</a:rPr>
                        <a:t>                         500.000.000 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</a:rPr>
                        <a:t>                      600.000.000 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</a:rPr>
                        <a:t>ATENCIÓN PRIORITARIA Y FOCALIZADA A GRUPOS DE POBLACIÓN VULNERABLE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</a:rPr>
                        <a:t>                     2.010.483.400 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</a:rPr>
                        <a:t>                   2.970.000.000 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</a:rPr>
                        <a:t>LOS CAMINOS DE LA VIDA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</a:rPr>
                        <a:t>                   10.436.285.061 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</a:rPr>
                        <a:t>                13.653.315.000 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</a:rPr>
                        <a:t>MUJERES Y EQUIDAD DE GÉNERO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</a:rPr>
                        <a:t>                           99.000.000 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</a:rPr>
                        <a:t>                      390.000.000 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</a:rPr>
                        <a:t>RURALIDAD CON EQUIDAD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</a:rPr>
                        <a:t>                         389.000.000 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</a:rPr>
                        <a:t>                      600.000.000 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SUBTOTAL SECRETARÍA DE DESARROLLO SOCIAL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                   16.405.058.481 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                21.208.215.000 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095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5650" y="0"/>
            <a:ext cx="8896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08" y="5314249"/>
            <a:ext cx="2182188" cy="1487301"/>
          </a:xfrm>
          <a:prstGeom prst="rect">
            <a:avLst/>
          </a:prstGeom>
        </p:spPr>
      </p:pic>
      <p:graphicFrame>
        <p:nvGraphicFramePr>
          <p:cNvPr id="7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2109808"/>
              </p:ext>
            </p:extLst>
          </p:nvPr>
        </p:nvGraphicFramePr>
        <p:xfrm>
          <a:off x="0" y="0"/>
          <a:ext cx="59436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202850"/>
              </p:ext>
            </p:extLst>
          </p:nvPr>
        </p:nvGraphicFramePr>
        <p:xfrm>
          <a:off x="6513688" y="515850"/>
          <a:ext cx="5324828" cy="384048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215816"/>
                <a:gridCol w="1594013"/>
                <a:gridCol w="1514999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COMPONENTE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PRESUPUESTO 2019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PRESUPUESTO 2020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</a:rPr>
                        <a:t>GOBIERNO PARTICIPATIVO Y ABIERTO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</a:rPr>
                        <a:t>                     1.359.000.000 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</a:rPr>
                        <a:t>                      350.000.000 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</a:rPr>
                        <a:t>GOBIERNO LEGAL Y EFECTIVO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</a:rPr>
                        <a:t>                                             -   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</a:rPr>
                        <a:t>                   1.250.000.000 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571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</a:rPr>
                        <a:t>ATENCIÓN PRIORITARIA Y FOCALIZADA A GRUPOS DE POBLACIÓN VULNERABLE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                     3.041.000.000 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</a:rPr>
                        <a:t>                   3.400.000.000 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</a:rPr>
                        <a:t>LOS CAMINOS DE LA VIDA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</a:rPr>
                        <a:t>                         338.400.000 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</a:rPr>
                        <a:t>                      360.000.000 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</a:rPr>
                        <a:t>GESTIÓN DEL RIESGO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</a:rPr>
                        <a:t>                     1.892.000.000 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</a:rPr>
                        <a:t>                   3.000.000.000 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</a:rPr>
                        <a:t>RED DE ESPACIO PÚBLICO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</a:rPr>
                        <a:t>                     1.034.100.000 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</a:rPr>
                        <a:t>                   1.600.000.000 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</a:rPr>
                        <a:t>SEGURIDAD Y CONVIVENCIA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</a:rPr>
                        <a:t>                   19.549.592.230 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</a:rPr>
                        <a:t>                10.973.437.029 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SUBTOTAL SECRETARÍA DEL INTERIOR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                   27.214.092.230 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                20.933.437.029 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021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5650" y="0"/>
            <a:ext cx="8896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08" y="5314249"/>
            <a:ext cx="2182188" cy="1487301"/>
          </a:xfrm>
          <a:prstGeom prst="rect">
            <a:avLst/>
          </a:prstGeom>
        </p:spPr>
      </p:pic>
      <p:graphicFrame>
        <p:nvGraphicFramePr>
          <p:cNvPr id="7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2279498"/>
              </p:ext>
            </p:extLst>
          </p:nvPr>
        </p:nvGraphicFramePr>
        <p:xfrm>
          <a:off x="6220691" y="126423"/>
          <a:ext cx="5860472" cy="6149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448965"/>
              </p:ext>
            </p:extLst>
          </p:nvPr>
        </p:nvGraphicFramePr>
        <p:xfrm>
          <a:off x="372534" y="1191630"/>
          <a:ext cx="5226754" cy="192024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175005"/>
                <a:gridCol w="1564654"/>
                <a:gridCol w="1487095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COMPONENTE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>
                          <a:effectLst/>
                        </a:rPr>
                        <a:t>PRESUPUESTO 2019</a:t>
                      </a:r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PRESUPUESTO 2020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GOBIERNO PARTICIPATIVO Y ABIERTO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                           28.000.000 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                         32.000.000 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</a:rPr>
                        <a:t>GOBIERNO LEGAL Y EFECTIVO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</a:rPr>
                        <a:t>                     1.554.242.000 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</a:rPr>
                        <a:t>                   1.445.475.000 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</a:rPr>
                        <a:t>GOBERNANZA URBANA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</a:rPr>
                        <a:t>                     1.158.000.000 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</a:rPr>
                        <a:t>                   1.460.000.000 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SUBTOTAL SECRETARÍA DE PLANEACIÓN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                     2.740.242.000 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                   2.937.475.000 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095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5650" y="0"/>
            <a:ext cx="8896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08" y="5314249"/>
            <a:ext cx="2182188" cy="1487301"/>
          </a:xfrm>
          <a:prstGeom prst="rect">
            <a:avLst/>
          </a:prstGeom>
        </p:spPr>
      </p:pic>
      <p:graphicFrame>
        <p:nvGraphicFramePr>
          <p:cNvPr id="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9932567"/>
              </p:ext>
            </p:extLst>
          </p:nvPr>
        </p:nvGraphicFramePr>
        <p:xfrm>
          <a:off x="316245" y="241275"/>
          <a:ext cx="5844509" cy="5348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730019"/>
              </p:ext>
            </p:extLst>
          </p:nvPr>
        </p:nvGraphicFramePr>
        <p:xfrm>
          <a:off x="6652683" y="1893094"/>
          <a:ext cx="5178073" cy="106680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045233"/>
                <a:gridCol w="1471299"/>
                <a:gridCol w="1661541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COMPONENTE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PRESUPUESTO 2019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PRESUPUESTO 2020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GOBIERNO LEGAL Y EFECTIVO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</a:rPr>
                        <a:t>31.500.000.000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</a:rPr>
                        <a:t>31.000.000.000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SUBTOTAL SECRETARÍA DE HACIENDA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   </a:t>
                      </a:r>
                      <a:r>
                        <a:rPr lang="es-CO" sz="1400" b="1" u="none" strike="noStrike" dirty="0" smtClean="0">
                          <a:effectLst/>
                        </a:rPr>
                        <a:t>31.500.000.000 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    </a:t>
                      </a:r>
                      <a:r>
                        <a:rPr lang="es-CO" sz="1400" b="1" u="none" strike="noStrike" dirty="0" smtClean="0">
                          <a:effectLst/>
                        </a:rPr>
                        <a:t>31.000.000.000 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095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5650" y="0"/>
            <a:ext cx="8896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08" y="5314249"/>
            <a:ext cx="2182188" cy="1487301"/>
          </a:xfrm>
          <a:prstGeom prst="rect">
            <a:avLst/>
          </a:prstGeom>
        </p:spPr>
      </p:pic>
      <p:graphicFrame>
        <p:nvGraphicFramePr>
          <p:cNvPr id="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8906680"/>
              </p:ext>
            </p:extLst>
          </p:nvPr>
        </p:nvGraphicFramePr>
        <p:xfrm>
          <a:off x="-1" y="0"/>
          <a:ext cx="604683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612746"/>
              </p:ext>
            </p:extLst>
          </p:nvPr>
        </p:nvGraphicFramePr>
        <p:xfrm>
          <a:off x="6445956" y="913924"/>
          <a:ext cx="5537905" cy="316992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536825"/>
                <a:gridCol w="1538676"/>
                <a:gridCol w="1462404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1" u="none" strike="noStrike" dirty="0">
                          <a:effectLst/>
                        </a:rPr>
                        <a:t>COMPONENTE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1" u="none" strike="noStrike" dirty="0">
                          <a:effectLst/>
                        </a:rPr>
                        <a:t>PRESUPUESTO 2019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1" u="none" strike="noStrike" dirty="0">
                          <a:effectLst/>
                        </a:rPr>
                        <a:t>PRESUPUESTO 2020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u="none" strike="noStrike">
                          <a:effectLst/>
                        </a:rPr>
                        <a:t>ATENCIÓN PRIORITARIA Y FOCALIZADA A GRUPOS DE POBLACIÓN VULNERABLE</a:t>
                      </a:r>
                      <a:endParaRPr lang="es-CO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u="none" strike="noStrike">
                          <a:effectLst/>
                        </a:rPr>
                        <a:t>                         483.950.000 </a:t>
                      </a:r>
                      <a:endParaRPr lang="es-CO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u="none" strike="noStrike">
                          <a:effectLst/>
                        </a:rPr>
                        <a:t>                      456.000.000 </a:t>
                      </a:r>
                      <a:endParaRPr lang="es-CO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u="none" strike="noStrike">
                          <a:effectLst/>
                        </a:rPr>
                        <a:t>LOS CAMINOS DE LA VIDA</a:t>
                      </a:r>
                      <a:endParaRPr lang="es-CO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u="none" strike="noStrike">
                          <a:effectLst/>
                        </a:rPr>
                        <a:t>                         828.833.573 </a:t>
                      </a:r>
                      <a:endParaRPr lang="es-CO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u="none" strike="noStrike">
                          <a:effectLst/>
                        </a:rPr>
                        <a:t>                      327.600.000 </a:t>
                      </a:r>
                      <a:endParaRPr lang="es-CO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u="none" strike="noStrike" dirty="0">
                          <a:effectLst/>
                        </a:rPr>
                        <a:t>ESPACIOS VERDES PARA LA DEMOCRACIA</a:t>
                      </a:r>
                      <a:endParaRPr lang="es-CO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u="none" strike="noStrike">
                          <a:effectLst/>
                        </a:rPr>
                        <a:t>                     3.656.876.840 </a:t>
                      </a:r>
                      <a:endParaRPr lang="es-CO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u="none" strike="noStrike">
                          <a:effectLst/>
                        </a:rPr>
                        <a:t>                   4.031.072.840 </a:t>
                      </a:r>
                      <a:endParaRPr lang="es-CO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u="none" strike="noStrike">
                          <a:effectLst/>
                        </a:rPr>
                        <a:t>GESTIÓN DEL RIESGO</a:t>
                      </a:r>
                      <a:endParaRPr lang="es-CO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u="none" strike="noStrike">
                          <a:effectLst/>
                        </a:rPr>
                        <a:t>                           84.000.000 </a:t>
                      </a:r>
                      <a:endParaRPr lang="es-CO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u="none" strike="noStrike">
                          <a:effectLst/>
                        </a:rPr>
                        <a:t>                         80.000.000 </a:t>
                      </a:r>
                      <a:endParaRPr lang="es-CO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u="none" strike="noStrike">
                          <a:effectLst/>
                        </a:rPr>
                        <a:t>AMBIENTE PARA LA CIUDADANÍA</a:t>
                      </a:r>
                      <a:endParaRPr lang="es-CO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u="none" strike="noStrike">
                          <a:effectLst/>
                        </a:rPr>
                        <a:t>                     2.636.207.660 </a:t>
                      </a:r>
                      <a:endParaRPr lang="es-CO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u="none" strike="noStrike">
                          <a:effectLst/>
                        </a:rPr>
                        <a:t>                20.969.851.130 </a:t>
                      </a:r>
                      <a:endParaRPr lang="es-CO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u="none" strike="noStrike">
                          <a:effectLst/>
                        </a:rPr>
                        <a:t>SALUD PÚBLICA: SALUD PARA TODOS Y CON TODOS</a:t>
                      </a:r>
                      <a:endParaRPr lang="es-CO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u="none" strike="noStrike">
                          <a:effectLst/>
                        </a:rPr>
                        <a:t>                194.537.894.474 </a:t>
                      </a:r>
                      <a:endParaRPr lang="es-CO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u="none" strike="noStrike">
                          <a:effectLst/>
                        </a:rPr>
                        <a:t>              203.687.925.046 </a:t>
                      </a:r>
                      <a:endParaRPr lang="es-CO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1" u="none" strike="noStrike" dirty="0">
                          <a:effectLst/>
                        </a:rPr>
                        <a:t>SUBTOTAL SECRETARÍA DE SALUD Y AMBIENTE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1" u="none" strike="noStrike" dirty="0">
                          <a:effectLst/>
                        </a:rPr>
                        <a:t>                202.227.762.547 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1" u="none" strike="noStrike" dirty="0">
                          <a:effectLst/>
                        </a:rPr>
                        <a:t>              229.552.449.016 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095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2421</TotalTime>
  <Words>753</Words>
  <Application>Microsoft Office PowerPoint</Application>
  <PresentationFormat>Panorámica</PresentationFormat>
  <Paragraphs>307</Paragraphs>
  <Slides>20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Cambria</vt:lpstr>
      <vt:lpstr>Tema de Office</vt:lpstr>
      <vt:lpstr>Hoja de cálculo de Microsoft Excel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PARTICIPACIÓN PORCENTUAL PRESUPUESTO 2020 POR DEPENDENCIA</vt:lpstr>
      <vt:lpstr>PRESUPUESTO 2019 - 2020 POR DEPENDENCIAS </vt:lpstr>
      <vt:lpstr>PRESUPUESTO 2019-2020 POR FUENTES DE FINANCIACIÓN </vt:lpstr>
      <vt:lpstr>PRESUPUESTO 2019-2020 POR FUENTES DE FINANCIACIÓN </vt:lpstr>
      <vt:lpstr>GRACIAS!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Hacía una nueva Infraestructura Social</dc:title>
  <dc:creator>MariaTeresa</dc:creator>
  <cp:lastModifiedBy>Usuario-PC</cp:lastModifiedBy>
  <cp:revision>165</cp:revision>
  <cp:lastPrinted>2016-10-10T12:34:47Z</cp:lastPrinted>
  <dcterms:created xsi:type="dcterms:W3CDTF">2016-05-03T20:12:21Z</dcterms:created>
  <dcterms:modified xsi:type="dcterms:W3CDTF">2019-09-22T20:39:50Z</dcterms:modified>
</cp:coreProperties>
</file>